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 id="257" r:id="rId3"/>
    <p:sldId id="258" r:id="rId4"/>
    <p:sldId id="259" r:id="rId5"/>
    <p:sldId id="261" r:id="rId6"/>
    <p:sldId id="262" r:id="rId7"/>
    <p:sldId id="263" r:id="rId8"/>
    <p:sldId id="264" r:id="rId9"/>
    <p:sldId id="269" r:id="rId10"/>
    <p:sldId id="274" r:id="rId11"/>
    <p:sldId id="270" r:id="rId12"/>
    <p:sldId id="271" r:id="rId13"/>
    <p:sldId id="273" r:id="rId14"/>
    <p:sldId id="268" r:id="rId15"/>
    <p:sldId id="272" r:id="rId16"/>
    <p:sldId id="265" r:id="rId17"/>
    <p:sldId id="266" r:id="rId18"/>
    <p:sldId id="276" r:id="rId19"/>
    <p:sldId id="277" r:id="rId20"/>
    <p:sldId id="278" r:id="rId21"/>
    <p:sldId id="279" r:id="rId22"/>
    <p:sldId id="280" r:id="rId23"/>
    <p:sldId id="281" r:id="rId24"/>
    <p:sldId id="282" r:id="rId25"/>
    <p:sldId id="310" r:id="rId26"/>
    <p:sldId id="316" r:id="rId27"/>
    <p:sldId id="311" r:id="rId28"/>
    <p:sldId id="312" r:id="rId29"/>
    <p:sldId id="313" r:id="rId30"/>
    <p:sldId id="314" r:id="rId31"/>
    <p:sldId id="315"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283" r:id="rId59"/>
    <p:sldId id="317" r:id="rId60"/>
    <p:sldId id="318" r:id="rId6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CC"/>
    <a:srgbClr val="00CC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p:cViewPr>
        <p:scale>
          <a:sx n="70" d="100"/>
          <a:sy n="70" d="100"/>
        </p:scale>
        <p:origin x="-13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Triángulo isósceles"/>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Título"/>
          <p:cNvSpPr>
            <a:spLocks noGrp="1"/>
          </p:cNvSpPr>
          <p:nvPr>
            <p:ph type="ctrTitle"/>
          </p:nvPr>
        </p:nvSpPr>
        <p:spPr>
          <a:xfrm>
            <a:off x="540544" y="776288"/>
            <a:ext cx="8062912" cy="1470025"/>
          </a:xfrm>
        </p:spPr>
        <p:txBody>
          <a:bodyPr anchor="b"/>
          <a:lstStyle>
            <a:lvl1pPr algn="r">
              <a:defRPr sz="440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27 Marcador de fecha"/>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s-ES"/>
          </a:p>
        </p:txBody>
      </p:sp>
      <p:sp>
        <p:nvSpPr>
          <p:cNvPr id="6" name="16 Marcador de pie de página"/>
          <p:cNvSpPr>
            <a:spLocks noGrp="1"/>
          </p:cNvSpPr>
          <p:nvPr>
            <p:ph type="ftr" sz="quarter" idx="11"/>
          </p:nvPr>
        </p:nvSpPr>
        <p:spPr>
          <a:xfrm>
            <a:off x="1371600" y="5649913"/>
            <a:ext cx="5791200" cy="365125"/>
          </a:xfrm>
        </p:spPr>
        <p:txBody>
          <a:bodyPr tIns="0" bIns="0"/>
          <a:lstStyle>
            <a:lvl1pPr algn="r">
              <a:defRPr sz="1100"/>
            </a:lvl1pPr>
          </a:lstStyle>
          <a:p>
            <a:pPr>
              <a:defRPr/>
            </a:pPr>
            <a:endParaRPr lang="es-ES"/>
          </a:p>
        </p:txBody>
      </p:sp>
      <p:sp>
        <p:nvSpPr>
          <p:cNvPr id="7" name="28 Marcador de número de diapositiva"/>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89A57E80-616F-4F36-B8E7-31230872652D}"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32EEF7AF-B0C0-4C46-9FF5-E300BF4319DA}"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C1423DFE-C4D0-41BC-9BAF-002B88021CC5}"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0B350A88-1A3B-4547-942A-B812A0D2986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882808"/>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791075" y="6480175"/>
            <a:ext cx="2133600" cy="301625"/>
          </a:xfrm>
        </p:spPr>
        <p:txBody>
          <a:bodyPr/>
          <a:lstStyle>
            <a:lvl1pPr>
              <a:defRPr/>
            </a:lvl1pPr>
          </a:lstStyle>
          <a:p>
            <a:pPr>
              <a:defRPr/>
            </a:pPr>
            <a:endParaRPr lang="es-ES"/>
          </a:p>
        </p:txBody>
      </p:sp>
      <p:sp>
        <p:nvSpPr>
          <p:cNvPr id="5" name="4 Marcador de pie de página"/>
          <p:cNvSpPr>
            <a:spLocks noGrp="1"/>
          </p:cNvSpPr>
          <p:nvPr>
            <p:ph type="ftr" sz="quarter" idx="11"/>
          </p:nvPr>
        </p:nvSpPr>
        <p:spPr>
          <a:xfrm>
            <a:off x="457200" y="6481763"/>
            <a:ext cx="4259263" cy="300037"/>
          </a:xfr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79C8AF1-30A5-459F-BD1C-20A79757A44E}"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Triángulo rectángulo"/>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Triángulo isósceles"/>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5 Conector recto"/>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6 Conector recto"/>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lstStyle>
            <a:lvl1pPr marL="0" algn="l">
              <a:buNone/>
              <a:defRPr sz="3600" b="1"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3 Marcador de fecha"/>
          <p:cNvSpPr>
            <a:spLocks noGrp="1"/>
          </p:cNvSpPr>
          <p:nvPr>
            <p:ph type="dt" sz="half" idx="10"/>
          </p:nvPr>
        </p:nvSpPr>
        <p:spPr>
          <a:xfrm>
            <a:off x="6956425" y="6477000"/>
            <a:ext cx="2133600" cy="304800"/>
          </a:xfrm>
        </p:spPr>
        <p:txBody>
          <a:bodyPr/>
          <a:lstStyle>
            <a:lvl1pPr>
              <a:defRPr/>
            </a:lvl1pPr>
          </a:lstStyle>
          <a:p>
            <a:pPr>
              <a:defRPr/>
            </a:pPr>
            <a:endParaRPr lang="es-ES"/>
          </a:p>
        </p:txBody>
      </p:sp>
      <p:sp>
        <p:nvSpPr>
          <p:cNvPr id="9" name="4 Marcador de pie de página"/>
          <p:cNvSpPr>
            <a:spLocks noGrp="1"/>
          </p:cNvSpPr>
          <p:nvPr>
            <p:ph type="ftr" sz="quarter" idx="11"/>
          </p:nvPr>
        </p:nvSpPr>
        <p:spPr>
          <a:xfrm>
            <a:off x="2619375" y="6481763"/>
            <a:ext cx="4260850" cy="300037"/>
          </a:xfrm>
        </p:spPr>
        <p:txBody>
          <a:bodyPr/>
          <a:lstStyle>
            <a:lvl1pPr>
              <a:defRPr/>
            </a:lvl1pPr>
          </a:lstStyle>
          <a:p>
            <a:pPr>
              <a:defRPr/>
            </a:pPr>
            <a:endParaRPr lang="es-ES"/>
          </a:p>
        </p:txBody>
      </p:sp>
      <p:sp>
        <p:nvSpPr>
          <p:cNvPr id="10" name="5 Marcador de número de diapositiva"/>
          <p:cNvSpPr>
            <a:spLocks noGrp="1"/>
          </p:cNvSpPr>
          <p:nvPr>
            <p:ph type="sldNum" sz="quarter" idx="12"/>
          </p:nvPr>
        </p:nvSpPr>
        <p:spPr>
          <a:xfrm>
            <a:off x="8450263" y="809625"/>
            <a:ext cx="503237" cy="300038"/>
          </a:xfrm>
        </p:spPr>
        <p:txBody>
          <a:bodyPr/>
          <a:lstStyle>
            <a:lvl1pPr>
              <a:defRPr/>
            </a:lvl1pPr>
          </a:lstStyle>
          <a:p>
            <a:pPr>
              <a:defRPr/>
            </a:pPr>
            <a:fld id="{04D9BC3D-2552-44FA-B24E-0FA1BE3AEC17}"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3D311306-0DB4-4DE7-A6D2-3FC95530F3B5}"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4791075" y="6481763"/>
            <a:ext cx="2130425" cy="301625"/>
          </a:xfrm>
        </p:spPr>
        <p:txBody>
          <a:bodyPr/>
          <a:lstStyle>
            <a:lvl1pPr>
              <a:defRPr/>
            </a:lvl1pPr>
          </a:lstStyle>
          <a:p>
            <a:pPr>
              <a:defRPr/>
            </a:pPr>
            <a:endParaRPr lang="es-ES"/>
          </a:p>
        </p:txBody>
      </p:sp>
      <p:sp>
        <p:nvSpPr>
          <p:cNvPr id="8" name="7 Marcador de pie de página"/>
          <p:cNvSpPr>
            <a:spLocks noGrp="1"/>
          </p:cNvSpPr>
          <p:nvPr>
            <p:ph type="ftr" sz="quarter" idx="11"/>
          </p:nvPr>
        </p:nvSpPr>
        <p:spPr>
          <a:xfrm>
            <a:off x="457200" y="6481763"/>
            <a:ext cx="4260850" cy="301625"/>
          </a:xfrm>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a:xfrm>
            <a:off x="7589838" y="6483350"/>
            <a:ext cx="503237" cy="301625"/>
          </a:xfrm>
        </p:spPr>
        <p:txBody>
          <a:bodyPr/>
          <a:lstStyle>
            <a:lvl1pPr algn="ctr">
              <a:defRPr smtClean="0"/>
            </a:lvl1pPr>
          </a:lstStyle>
          <a:p>
            <a:pPr>
              <a:defRPr/>
            </a:pPr>
            <a:fld id="{C95D8154-EAB4-4689-B22F-0140864D8DB2}"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79A4008E-48C5-4C57-B1EA-0B476E8221FC}"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0F3C7902-852F-43CC-983D-1DD78D2DD019}"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278563" y="6556375"/>
            <a:ext cx="2133600" cy="301625"/>
          </a:xfrm>
        </p:spPr>
        <p:txBody>
          <a:bodyPr/>
          <a:lstStyle>
            <a:lvl1pPr>
              <a:defRPr sz="900"/>
            </a:lvl1pPr>
          </a:lstStyle>
          <a:p>
            <a:pPr>
              <a:defRPr/>
            </a:pPr>
            <a:endParaRPr lang="es-ES"/>
          </a:p>
        </p:txBody>
      </p:sp>
      <p:sp>
        <p:nvSpPr>
          <p:cNvPr id="6" name="5 Marcador de pie de página"/>
          <p:cNvSpPr>
            <a:spLocks noGrp="1"/>
          </p:cNvSpPr>
          <p:nvPr>
            <p:ph type="ftr" sz="quarter" idx="11"/>
          </p:nvPr>
        </p:nvSpPr>
        <p:spPr>
          <a:xfrm>
            <a:off x="1135063" y="6556375"/>
            <a:ext cx="5143500" cy="301625"/>
          </a:xfrm>
        </p:spPr>
        <p:txBody>
          <a:bodyPr/>
          <a:lstStyle>
            <a:lvl1pPr>
              <a:defRPr sz="900"/>
            </a:lvl1pPr>
          </a:lstStyle>
          <a:p>
            <a:pPr>
              <a:defRPr/>
            </a:pPr>
            <a:endParaRPr lang="es-ES"/>
          </a:p>
        </p:txBody>
      </p:sp>
      <p:sp>
        <p:nvSpPr>
          <p:cNvPr id="7" name="6 Marcador de número de diapositiva"/>
          <p:cNvSpPr>
            <a:spLocks noGrp="1"/>
          </p:cNvSpPr>
          <p:nvPr>
            <p:ph type="sldNum" sz="quarter" idx="12"/>
          </p:nvPr>
        </p:nvSpPr>
        <p:spPr>
          <a:xfrm>
            <a:off x="8410575" y="6556375"/>
            <a:ext cx="503238" cy="301625"/>
          </a:xfrm>
        </p:spPr>
        <p:txBody>
          <a:bodyPr/>
          <a:lstStyle>
            <a:lvl1pPr>
              <a:defRPr sz="900" smtClean="0"/>
            </a:lvl1pPr>
          </a:lstStyle>
          <a:p>
            <a:pPr>
              <a:defRPr/>
            </a:pPr>
            <a:fld id="{23778730-7FA0-431E-97F0-CD5CC49232F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a:xfrm>
            <a:off x="6108700" y="6556375"/>
            <a:ext cx="2101850" cy="301625"/>
          </a:xfrm>
        </p:spPr>
        <p:txBody>
          <a:bodyPr/>
          <a:lstStyle>
            <a:lvl1pPr>
              <a:defRPr sz="900"/>
            </a:lvl1pPr>
          </a:lstStyle>
          <a:p>
            <a:pPr>
              <a:defRPr/>
            </a:pPr>
            <a:endParaRPr lang="es-ES"/>
          </a:p>
        </p:txBody>
      </p:sp>
      <p:sp>
        <p:nvSpPr>
          <p:cNvPr id="6" name="5 Marcador de pie de página"/>
          <p:cNvSpPr>
            <a:spLocks noGrp="1"/>
          </p:cNvSpPr>
          <p:nvPr>
            <p:ph type="ftr" sz="quarter" idx="11"/>
          </p:nvPr>
        </p:nvSpPr>
        <p:spPr>
          <a:xfrm>
            <a:off x="1169988" y="6557963"/>
            <a:ext cx="4948237" cy="301625"/>
          </a:xfrm>
        </p:spPr>
        <p:txBody>
          <a:bodyPr/>
          <a:lstStyle>
            <a:lvl1pPr>
              <a:defRPr sz="900"/>
            </a:lvl1pPr>
          </a:lstStyle>
          <a:p>
            <a:pPr>
              <a:defRPr/>
            </a:pPr>
            <a:endParaRPr lang="es-ES"/>
          </a:p>
        </p:txBody>
      </p:sp>
      <p:sp>
        <p:nvSpPr>
          <p:cNvPr id="7" name="6 Marcador de número de diapositiva"/>
          <p:cNvSpPr>
            <a:spLocks noGrp="1"/>
          </p:cNvSpPr>
          <p:nvPr>
            <p:ph type="sldNum" sz="quarter" idx="12"/>
          </p:nvPr>
        </p:nvSpPr>
        <p:spPr>
          <a:xfrm>
            <a:off x="8216900" y="6556375"/>
            <a:ext cx="366713" cy="301625"/>
          </a:xfrm>
        </p:spPr>
        <p:txBody>
          <a:bodyPr/>
          <a:lstStyle>
            <a:lvl1pPr algn="ctr">
              <a:defRPr sz="900" smtClean="0"/>
            </a:lvl1pPr>
          </a:lstStyle>
          <a:p>
            <a:pPr>
              <a:defRPr/>
            </a:pPr>
            <a:fld id="{4A001476-E36A-4A42-865F-B1DC62985AFC}"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7 Conector recto"/>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8288"/>
            <a:ext cx="8229600" cy="1398587"/>
          </a:xfrm>
          <a:prstGeom prst="rect">
            <a:avLst/>
          </a:prstGeom>
        </p:spPr>
        <p:txBody>
          <a:bodyPr vert="horz" anchor="ctr">
            <a:normAutofit/>
          </a:bodyPr>
          <a:lstStyle/>
          <a:p>
            <a:r>
              <a:rPr lang="es-ES" smtClean="0"/>
              <a:t>Haga clic para modificar el estilo de título del patrón</a:t>
            </a:r>
            <a:endParaRPr lang="en-US"/>
          </a:p>
        </p:txBody>
      </p:sp>
      <p:sp>
        <p:nvSpPr>
          <p:cNvPr id="1030" name="12 Marcador de texto"/>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endParaRPr lang="es-ES"/>
          </a:p>
        </p:txBody>
      </p:sp>
      <p:sp>
        <p:nvSpPr>
          <p:cNvPr id="3" name="2 Marcador de pie de página"/>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es-ES"/>
          </a:p>
        </p:txBody>
      </p:sp>
      <p:sp>
        <p:nvSpPr>
          <p:cNvPr id="23" name="22 Marcador de número de diapositiva"/>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smtClean="0">
                <a:solidFill>
                  <a:schemeClr val="tx1"/>
                </a:solidFill>
              </a:defRPr>
            </a:lvl1pPr>
          </a:lstStyle>
          <a:p>
            <a:pPr>
              <a:defRPr/>
            </a:pPr>
            <a:fld id="{10001DC2-FF70-424D-A7D5-BED5B933BA2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84" r:id="rId6"/>
    <p:sldLayoutId id="2147483685" r:id="rId7"/>
    <p:sldLayoutId id="2147483693" r:id="rId8"/>
    <p:sldLayoutId id="2147483694" r:id="rId9"/>
    <p:sldLayoutId id="2147483686" r:id="rId10"/>
    <p:sldLayoutId id="2147483687" r:id="rId11"/>
    <p:sldLayoutId id="2147483695" r:id="rId12"/>
  </p:sldLayoutIdLst>
  <p:txStyles>
    <p:titleStyle>
      <a:lvl1pPr marL="484188" algn="l" rtl="0" fontAlgn="base">
        <a:spcBef>
          <a:spcPct val="0"/>
        </a:spcBef>
        <a:spcAft>
          <a:spcPct val="0"/>
        </a:spcAft>
        <a:defRPr sz="4200" kern="1200">
          <a:ln w="6350">
            <a:solidFill>
              <a:schemeClr val="accent1">
                <a:shade val="43000"/>
              </a:schemeClr>
            </a:solidFill>
          </a:ln>
          <a:solidFill>
            <a:srgbClr val="65C0E0"/>
          </a:solidFill>
          <a:effectLst>
            <a:outerShdw blurRad="26000" dist="26000" dir="14500000" algn="tl" rotWithShape="0">
              <a:srgbClr val="000000">
                <a:alpha val="40000"/>
              </a:srgbClr>
            </a:outerShdw>
          </a:effectLst>
          <a:latin typeface="+mj-lt"/>
          <a:ea typeface="+mj-ea"/>
          <a:cs typeface="+mj-cs"/>
        </a:defRPr>
      </a:lvl1pPr>
      <a:lvl2pPr marL="484188" algn="l" rtl="0" fontAlgn="base">
        <a:spcBef>
          <a:spcPct val="0"/>
        </a:spcBef>
        <a:spcAft>
          <a:spcPct val="0"/>
        </a:spcAft>
        <a:defRPr sz="4200">
          <a:solidFill>
            <a:srgbClr val="65C0E0"/>
          </a:solidFill>
          <a:latin typeface="Century Gothic" pitchFamily="34" charset="0"/>
        </a:defRPr>
      </a:lvl2pPr>
      <a:lvl3pPr marL="484188" algn="l" rtl="0" fontAlgn="base">
        <a:spcBef>
          <a:spcPct val="0"/>
        </a:spcBef>
        <a:spcAft>
          <a:spcPct val="0"/>
        </a:spcAft>
        <a:defRPr sz="4200">
          <a:solidFill>
            <a:srgbClr val="65C0E0"/>
          </a:solidFill>
          <a:latin typeface="Century Gothic" pitchFamily="34" charset="0"/>
        </a:defRPr>
      </a:lvl3pPr>
      <a:lvl4pPr marL="484188" algn="l" rtl="0" fontAlgn="base">
        <a:spcBef>
          <a:spcPct val="0"/>
        </a:spcBef>
        <a:spcAft>
          <a:spcPct val="0"/>
        </a:spcAft>
        <a:defRPr sz="4200">
          <a:solidFill>
            <a:srgbClr val="65C0E0"/>
          </a:solidFill>
          <a:latin typeface="Century Gothic" pitchFamily="34" charset="0"/>
        </a:defRPr>
      </a:lvl4pPr>
      <a:lvl5pPr marL="484188" algn="l" rtl="0" fontAlgn="base">
        <a:spcBef>
          <a:spcPct val="0"/>
        </a:spcBef>
        <a:spcAft>
          <a:spcPct val="0"/>
        </a:spcAft>
        <a:defRPr sz="4200">
          <a:solidFill>
            <a:srgbClr val="65C0E0"/>
          </a:solidFill>
          <a:latin typeface="Century Gothic" pitchFamily="34" charset="0"/>
        </a:defRPr>
      </a:lvl5pPr>
      <a:lvl6pPr marL="941388" algn="l" rtl="0" fontAlgn="base">
        <a:spcBef>
          <a:spcPct val="0"/>
        </a:spcBef>
        <a:spcAft>
          <a:spcPct val="0"/>
        </a:spcAft>
        <a:defRPr sz="4200">
          <a:solidFill>
            <a:srgbClr val="65C0E0"/>
          </a:solidFill>
          <a:latin typeface="Century Gothic" pitchFamily="34" charset="0"/>
        </a:defRPr>
      </a:lvl6pPr>
      <a:lvl7pPr marL="1398588" algn="l" rtl="0" fontAlgn="base">
        <a:spcBef>
          <a:spcPct val="0"/>
        </a:spcBef>
        <a:spcAft>
          <a:spcPct val="0"/>
        </a:spcAft>
        <a:defRPr sz="4200">
          <a:solidFill>
            <a:srgbClr val="65C0E0"/>
          </a:solidFill>
          <a:latin typeface="Century Gothic" pitchFamily="34" charset="0"/>
        </a:defRPr>
      </a:lvl7pPr>
      <a:lvl8pPr marL="1855788" algn="l" rtl="0" fontAlgn="base">
        <a:spcBef>
          <a:spcPct val="0"/>
        </a:spcBef>
        <a:spcAft>
          <a:spcPct val="0"/>
        </a:spcAft>
        <a:defRPr sz="4200">
          <a:solidFill>
            <a:srgbClr val="65C0E0"/>
          </a:solidFill>
          <a:latin typeface="Century Gothic" pitchFamily="34" charset="0"/>
        </a:defRPr>
      </a:lvl8pPr>
      <a:lvl9pPr marL="2312988" algn="l" rtl="0" fontAlgn="base">
        <a:spcBef>
          <a:spcPct val="0"/>
        </a:spcBef>
        <a:spcAft>
          <a:spcPct val="0"/>
        </a:spcAft>
        <a:defRPr sz="4200">
          <a:solidFill>
            <a:srgbClr val="65C0E0"/>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8EBFD1"/>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20.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xml"/><Relationship Id="rId7" Type="http://schemas.openxmlformats.org/officeDocument/2006/relationships/slide" Target="slide1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image" Target="../media/image10.png"/><Relationship Id="rId5" Type="http://schemas.openxmlformats.org/officeDocument/2006/relationships/slide" Target="slide2.xml"/><Relationship Id="rId10" Type="http://schemas.openxmlformats.org/officeDocument/2006/relationships/slide" Target="slide23.xml"/><Relationship Id="rId4" Type="http://schemas.openxmlformats.org/officeDocument/2006/relationships/image" Target="../media/image4.jpe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2.xml"/><Relationship Id="rId7"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11.png"/><Relationship Id="rId5" Type="http://schemas.openxmlformats.org/officeDocument/2006/relationships/slide" Target="slide19.xml"/><Relationship Id="rId10" Type="http://schemas.openxmlformats.org/officeDocument/2006/relationships/slide" Target="slide24.xml"/><Relationship Id="rId4" Type="http://schemas.openxmlformats.org/officeDocument/2006/relationships/slide" Target="slide20.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2.xml"/><Relationship Id="rId7"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12.png"/><Relationship Id="rId5" Type="http://schemas.openxmlformats.org/officeDocument/2006/relationships/slide" Target="slide19.xml"/><Relationship Id="rId10" Type="http://schemas.openxmlformats.org/officeDocument/2006/relationships/slide" Target="slide13.xml"/><Relationship Id="rId4" Type="http://schemas.openxmlformats.org/officeDocument/2006/relationships/slide" Target="slide20.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 Target="slide30.xml"/><Relationship Id="rId7" Type="http://schemas.openxmlformats.org/officeDocument/2006/relationships/slide" Target="slide2.xml"/><Relationship Id="rId2" Type="http://schemas.openxmlformats.org/officeDocument/2006/relationships/slide" Target="slide42.xml"/><Relationship Id="rId1" Type="http://schemas.openxmlformats.org/officeDocument/2006/relationships/slideLayout" Target="../slideLayouts/slideLayout7.xml"/><Relationship Id="rId6" Type="http://schemas.openxmlformats.org/officeDocument/2006/relationships/slide" Target="slide58.xml"/><Relationship Id="rId5" Type="http://schemas.openxmlformats.org/officeDocument/2006/relationships/slide" Target="slide57.xml"/><Relationship Id="rId4" Type="http://schemas.openxmlformats.org/officeDocument/2006/relationships/slide" Target="slide55.xml"/></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2.xml"/><Relationship Id="rId7"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13.png"/><Relationship Id="rId5" Type="http://schemas.openxmlformats.org/officeDocument/2006/relationships/slide" Target="slide19.xml"/><Relationship Id="rId10" Type="http://schemas.openxmlformats.org/officeDocument/2006/relationships/slide" Target="slide15.xml"/><Relationship Id="rId4" Type="http://schemas.openxmlformats.org/officeDocument/2006/relationships/slide" Target="slide20.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45.xml"/><Relationship Id="rId7" Type="http://schemas.openxmlformats.org/officeDocument/2006/relationships/slide" Target="slide48.xml"/><Relationship Id="rId2" Type="http://schemas.openxmlformats.org/officeDocument/2006/relationships/slide" Target="slide34.xml"/><Relationship Id="rId1" Type="http://schemas.openxmlformats.org/officeDocument/2006/relationships/slideLayout" Target="../slideLayouts/slideLayout12.xml"/><Relationship Id="rId6" Type="http://schemas.openxmlformats.org/officeDocument/2006/relationships/slide" Target="slide56.xml"/><Relationship Id="rId5" Type="http://schemas.openxmlformats.org/officeDocument/2006/relationships/slide" Target="slide36.xml"/><Relationship Id="rId10" Type="http://schemas.openxmlformats.org/officeDocument/2006/relationships/slide" Target="slide2.xml"/><Relationship Id="rId4" Type="http://schemas.openxmlformats.org/officeDocument/2006/relationships/slide" Target="slide55.xml"/><Relationship Id="rId9" Type="http://schemas.openxmlformats.org/officeDocument/2006/relationships/slide" Target="slide58.xml"/></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2.xml"/><Relationship Id="rId7"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14.png"/><Relationship Id="rId5" Type="http://schemas.openxmlformats.org/officeDocument/2006/relationships/slide" Target="slide19.xml"/><Relationship Id="rId10" Type="http://schemas.openxmlformats.org/officeDocument/2006/relationships/slide" Target="slide17.xml"/><Relationship Id="rId4" Type="http://schemas.openxmlformats.org/officeDocument/2006/relationships/slide" Target="slide20.xm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5.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slide" Target="slide31.xml"/><Relationship Id="rId4" Type="http://schemas.openxmlformats.org/officeDocument/2006/relationships/slide" Target="slide44.xml"/></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slide" Target="slide39.xml"/><Relationship Id="rId18" Type="http://schemas.openxmlformats.org/officeDocument/2006/relationships/slide" Target="slide5.xml"/><Relationship Id="rId3" Type="http://schemas.openxmlformats.org/officeDocument/2006/relationships/slide" Target="slide2.xml"/><Relationship Id="rId21" Type="http://schemas.openxmlformats.org/officeDocument/2006/relationships/slide" Target="slide9.xml"/><Relationship Id="rId7" Type="http://schemas.openxmlformats.org/officeDocument/2006/relationships/slide" Target="slide1.xml"/><Relationship Id="rId12" Type="http://schemas.openxmlformats.org/officeDocument/2006/relationships/slide" Target="slide49.xml"/><Relationship Id="rId17" Type="http://schemas.openxmlformats.org/officeDocument/2006/relationships/slide" Target="slide16.xml"/><Relationship Id="rId2" Type="http://schemas.openxmlformats.org/officeDocument/2006/relationships/image" Target="../media/image2.png"/><Relationship Id="rId16" Type="http://schemas.openxmlformats.org/officeDocument/2006/relationships/slide" Target="slide3.xml"/><Relationship Id="rId20"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47.xml"/><Relationship Id="rId5" Type="http://schemas.openxmlformats.org/officeDocument/2006/relationships/slide" Target="slide19.xml"/><Relationship Id="rId15" Type="http://schemas.openxmlformats.org/officeDocument/2006/relationships/slide" Target="slide51.xml"/><Relationship Id="rId10" Type="http://schemas.openxmlformats.org/officeDocument/2006/relationships/slide" Target="slide26.xml"/><Relationship Id="rId19" Type="http://schemas.openxmlformats.org/officeDocument/2006/relationships/slide" Target="slide11.xml"/><Relationship Id="rId4" Type="http://schemas.openxmlformats.org/officeDocument/2006/relationships/slide" Target="slide20.xml"/><Relationship Id="rId9" Type="http://schemas.openxmlformats.org/officeDocument/2006/relationships/slide" Target="slide35.xml"/><Relationship Id="rId14" Type="http://schemas.openxmlformats.org/officeDocument/2006/relationships/slide" Target="slide5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slide" Target="slide58.xml"/><Relationship Id="rId3" Type="http://schemas.openxmlformats.org/officeDocument/2006/relationships/slide" Target="slide2.xml"/><Relationship Id="rId7" Type="http://schemas.openxmlformats.org/officeDocument/2006/relationships/slide" Target="slide1.xml"/><Relationship Id="rId12" Type="http://schemas.openxmlformats.org/officeDocument/2006/relationships/slide" Target="slide5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55.xml"/><Relationship Id="rId5" Type="http://schemas.openxmlformats.org/officeDocument/2006/relationships/slide" Target="slide19.xml"/><Relationship Id="rId10" Type="http://schemas.openxmlformats.org/officeDocument/2006/relationships/slide" Target="slide41.xml"/><Relationship Id="rId4" Type="http://schemas.openxmlformats.org/officeDocument/2006/relationships/slide" Target="slide20.xml"/><Relationship Id="rId9" Type="http://schemas.openxmlformats.org/officeDocument/2006/relationships/slide" Target="slide48.xml"/><Relationship Id="rId14" Type="http://schemas.openxmlformats.org/officeDocument/2006/relationships/slide" Target="slide5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slide" Target="slide11.xml"/><Relationship Id="rId3" Type="http://schemas.openxmlformats.org/officeDocument/2006/relationships/slide" Target="slide2.xml"/><Relationship Id="rId7" Type="http://schemas.openxmlformats.org/officeDocument/2006/relationships/slide" Target="slide1.xml"/><Relationship Id="rId12" Type="http://schemas.openxmlformats.org/officeDocument/2006/relationships/slide" Target="slide9.xml"/><Relationship Id="rId17" Type="http://schemas.openxmlformats.org/officeDocument/2006/relationships/slide" Target="slide16.xml"/><Relationship Id="rId2" Type="http://schemas.openxmlformats.org/officeDocument/2006/relationships/image" Target="../media/image2.png"/><Relationship Id="rId16" Type="http://schemas.openxmlformats.org/officeDocument/2006/relationships/slide" Target="slide14.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7.xml"/><Relationship Id="rId5" Type="http://schemas.openxmlformats.org/officeDocument/2006/relationships/slide" Target="slide19.xml"/><Relationship Id="rId15" Type="http://schemas.openxmlformats.org/officeDocument/2006/relationships/slide" Target="slide12.xml"/><Relationship Id="rId10" Type="http://schemas.openxmlformats.org/officeDocument/2006/relationships/slide" Target="slide5.xml"/><Relationship Id="rId4" Type="http://schemas.openxmlformats.org/officeDocument/2006/relationships/slide" Target="slide20.xml"/><Relationship Id="rId9" Type="http://schemas.openxmlformats.org/officeDocument/2006/relationships/slide" Target="slide3.xml"/><Relationship Id="rId14" Type="http://schemas.openxmlformats.org/officeDocument/2006/relationships/slide" Target="slide10.xml"/></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slide" Target="slide41.xml"/><Relationship Id="rId18" Type="http://schemas.openxmlformats.org/officeDocument/2006/relationships/slide" Target="slide43.xml"/><Relationship Id="rId26" Type="http://schemas.openxmlformats.org/officeDocument/2006/relationships/slide" Target="slide21.xml"/><Relationship Id="rId3" Type="http://schemas.openxmlformats.org/officeDocument/2006/relationships/slide" Target="slide2.xml"/><Relationship Id="rId21" Type="http://schemas.openxmlformats.org/officeDocument/2006/relationships/slide" Target="slide30.xml"/><Relationship Id="rId7" Type="http://schemas.openxmlformats.org/officeDocument/2006/relationships/slide" Target="slide1.xml"/><Relationship Id="rId12" Type="http://schemas.openxmlformats.org/officeDocument/2006/relationships/slide" Target="slide29.xml"/><Relationship Id="rId17" Type="http://schemas.openxmlformats.org/officeDocument/2006/relationships/slide" Target="slide44.xml"/><Relationship Id="rId25" Type="http://schemas.openxmlformats.org/officeDocument/2006/relationships/slide" Target="slide60.xml"/><Relationship Id="rId2" Type="http://schemas.openxmlformats.org/officeDocument/2006/relationships/image" Target="../media/image2.png"/><Relationship Id="rId16" Type="http://schemas.openxmlformats.org/officeDocument/2006/relationships/slide" Target="slide59.xml"/><Relationship Id="rId20"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28.xml"/><Relationship Id="rId24" Type="http://schemas.openxmlformats.org/officeDocument/2006/relationships/slide" Target="slide35.xml"/><Relationship Id="rId5" Type="http://schemas.openxmlformats.org/officeDocument/2006/relationships/slide" Target="slide19.xml"/><Relationship Id="rId15" Type="http://schemas.openxmlformats.org/officeDocument/2006/relationships/slide" Target="slide34.xml"/><Relationship Id="rId23" Type="http://schemas.openxmlformats.org/officeDocument/2006/relationships/slide" Target="slide57.xml"/><Relationship Id="rId10" Type="http://schemas.openxmlformats.org/officeDocument/2006/relationships/slide" Target="slide27.xml"/><Relationship Id="rId19" Type="http://schemas.openxmlformats.org/officeDocument/2006/relationships/slide" Target="slide45.xml"/><Relationship Id="rId4" Type="http://schemas.openxmlformats.org/officeDocument/2006/relationships/slide" Target="slide20.xml"/><Relationship Id="rId9" Type="http://schemas.openxmlformats.org/officeDocument/2006/relationships/slide" Target="slide25.xml"/><Relationship Id="rId14" Type="http://schemas.openxmlformats.org/officeDocument/2006/relationships/slide" Target="slide42.xml"/><Relationship Id="rId22" Type="http://schemas.openxmlformats.org/officeDocument/2006/relationships/slide" Target="slide55.xml"/></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slide" Target="slide47.xml"/><Relationship Id="rId18" Type="http://schemas.openxmlformats.org/officeDocument/2006/relationships/slide" Target="slide38.xml"/><Relationship Id="rId3" Type="http://schemas.openxmlformats.org/officeDocument/2006/relationships/slide" Target="slide2.xml"/><Relationship Id="rId21" Type="http://schemas.openxmlformats.org/officeDocument/2006/relationships/slide" Target="slide32.xml"/><Relationship Id="rId7" Type="http://schemas.openxmlformats.org/officeDocument/2006/relationships/slide" Target="slide1.xml"/><Relationship Id="rId12" Type="http://schemas.openxmlformats.org/officeDocument/2006/relationships/slide" Target="slide56.xml"/><Relationship Id="rId17" Type="http://schemas.openxmlformats.org/officeDocument/2006/relationships/slide" Target="slide49.xml"/><Relationship Id="rId2" Type="http://schemas.openxmlformats.org/officeDocument/2006/relationships/image" Target="../media/image2.png"/><Relationship Id="rId16" Type="http://schemas.openxmlformats.org/officeDocument/2006/relationships/slide" Target="slide37.xml"/><Relationship Id="rId20" Type="http://schemas.openxmlformats.org/officeDocument/2006/relationships/slide" Target="slide39.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26.xml"/><Relationship Id="rId24" Type="http://schemas.openxmlformats.org/officeDocument/2006/relationships/slide" Target="slide33.xml"/><Relationship Id="rId5" Type="http://schemas.openxmlformats.org/officeDocument/2006/relationships/slide" Target="slide19.xml"/><Relationship Id="rId15" Type="http://schemas.openxmlformats.org/officeDocument/2006/relationships/slide" Target="slide50.xml"/><Relationship Id="rId23" Type="http://schemas.openxmlformats.org/officeDocument/2006/relationships/slide" Target="slide51.xml"/><Relationship Id="rId10" Type="http://schemas.openxmlformats.org/officeDocument/2006/relationships/slide" Target="slide36.xml"/><Relationship Id="rId19"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54.xml"/><Relationship Id="rId14" Type="http://schemas.openxmlformats.org/officeDocument/2006/relationships/slide" Target="slide48.xml"/><Relationship Id="rId22" Type="http://schemas.openxmlformats.org/officeDocument/2006/relationships/slide" Target="slide5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2.xml"/><Relationship Id="rId7"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6.png"/><Relationship Id="rId5" Type="http://schemas.openxmlformats.org/officeDocument/2006/relationships/slide" Target="slide19.xml"/><Relationship Id="rId10" Type="http://schemas.openxmlformats.org/officeDocument/2006/relationships/slide" Target="slide4.xml"/><Relationship Id="rId4" Type="http://schemas.openxmlformats.org/officeDocument/2006/relationships/slide" Target="slide20.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7.xml"/><Relationship Id="rId7" Type="http://schemas.openxmlformats.org/officeDocument/2006/relationships/slide" Target="slide31.xml"/><Relationship Id="rId2"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36.xml"/><Relationship Id="rId10" Type="http://schemas.openxmlformats.org/officeDocument/2006/relationships/slide" Target="slide2.xml"/><Relationship Id="rId4" Type="http://schemas.openxmlformats.org/officeDocument/2006/relationships/slide" Target="slide29.xml"/><Relationship Id="rId9" Type="http://schemas.openxmlformats.org/officeDocument/2006/relationships/slide" Target="slide4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2.xml"/><Relationship Id="rId7"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7.png"/><Relationship Id="rId5" Type="http://schemas.openxmlformats.org/officeDocument/2006/relationships/slide" Target="slide19.xml"/><Relationship Id="rId10" Type="http://schemas.openxmlformats.org/officeDocument/2006/relationships/slide" Target="slide6.xml"/><Relationship Id="rId4" Type="http://schemas.openxmlformats.org/officeDocument/2006/relationships/slide" Target="slide20.xml"/><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5.xml"/><Relationship Id="rId7" Type="http://schemas.openxmlformats.org/officeDocument/2006/relationships/slide" Target="slide38.xml"/><Relationship Id="rId2" Type="http://schemas.openxmlformats.org/officeDocument/2006/relationships/slide" Target="slide34.xml"/><Relationship Id="rId1" Type="http://schemas.openxmlformats.org/officeDocument/2006/relationships/slideLayout" Target="../slideLayouts/slideLayout12.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60.xml"/><Relationship Id="rId9" Type="http://schemas.openxmlformats.org/officeDocument/2006/relationships/slide" Target="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2.xml"/><Relationship Id="rId7"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8.png"/><Relationship Id="rId5" Type="http://schemas.openxmlformats.org/officeDocument/2006/relationships/slide" Target="slide19.xml"/><Relationship Id="rId10" Type="http://schemas.openxmlformats.org/officeDocument/2006/relationships/slide" Target="slide8.xml"/><Relationship Id="rId4" Type="http://schemas.openxmlformats.org/officeDocument/2006/relationships/slide" Target="slide20.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6.xml"/><Relationship Id="rId18" Type="http://schemas.openxmlformats.org/officeDocument/2006/relationships/slide" Target="slide50.xml"/><Relationship Id="rId26" Type="http://schemas.openxmlformats.org/officeDocument/2006/relationships/slide" Target="slide57.xml"/><Relationship Id="rId3" Type="http://schemas.openxmlformats.org/officeDocument/2006/relationships/slide" Target="slide27.xml"/><Relationship Id="rId21" Type="http://schemas.openxmlformats.org/officeDocument/2006/relationships/slide" Target="slide52.xml"/><Relationship Id="rId7" Type="http://schemas.openxmlformats.org/officeDocument/2006/relationships/slide" Target="slide43.xml"/><Relationship Id="rId12" Type="http://schemas.openxmlformats.org/officeDocument/2006/relationships/slide" Target="slide26.xml"/><Relationship Id="rId17" Type="http://schemas.openxmlformats.org/officeDocument/2006/relationships/slide" Target="slide38.xml"/><Relationship Id="rId25" Type="http://schemas.openxmlformats.org/officeDocument/2006/relationships/slide" Target="slide55.xml"/><Relationship Id="rId2" Type="http://schemas.openxmlformats.org/officeDocument/2006/relationships/slide" Target="slide25.xml"/><Relationship Id="rId16" Type="http://schemas.openxmlformats.org/officeDocument/2006/relationships/slide" Target="slide49.xml"/><Relationship Id="rId20" Type="http://schemas.openxmlformats.org/officeDocument/2006/relationships/slide" Target="slide32.xml"/><Relationship Id="rId1" Type="http://schemas.openxmlformats.org/officeDocument/2006/relationships/slideLayout" Target="../slideLayouts/slideLayout12.xml"/><Relationship Id="rId6" Type="http://schemas.openxmlformats.org/officeDocument/2006/relationships/slide" Target="slide42.xml"/><Relationship Id="rId11" Type="http://schemas.openxmlformats.org/officeDocument/2006/relationships/slide" Target="slide36.xml"/><Relationship Id="rId24" Type="http://schemas.openxmlformats.org/officeDocument/2006/relationships/slide" Target="slide35.xml"/><Relationship Id="rId5" Type="http://schemas.openxmlformats.org/officeDocument/2006/relationships/slide" Target="slide41.xml"/><Relationship Id="rId15" Type="http://schemas.openxmlformats.org/officeDocument/2006/relationships/slide" Target="slide48.xml"/><Relationship Id="rId23" Type="http://schemas.openxmlformats.org/officeDocument/2006/relationships/slide" Target="slide33.xml"/><Relationship Id="rId28" Type="http://schemas.openxmlformats.org/officeDocument/2006/relationships/slide" Target="slide2.xml"/><Relationship Id="rId10" Type="http://schemas.openxmlformats.org/officeDocument/2006/relationships/slide" Target="slide54.xml"/><Relationship Id="rId19" Type="http://schemas.openxmlformats.org/officeDocument/2006/relationships/slide" Target="slide31.xml"/><Relationship Id="rId4" Type="http://schemas.openxmlformats.org/officeDocument/2006/relationships/slide" Target="slide28.xml"/><Relationship Id="rId9" Type="http://schemas.openxmlformats.org/officeDocument/2006/relationships/slide" Target="slide46.xml"/><Relationship Id="rId14" Type="http://schemas.openxmlformats.org/officeDocument/2006/relationships/slide" Target="slide47.xml"/><Relationship Id="rId22" Type="http://schemas.openxmlformats.org/officeDocument/2006/relationships/slide" Target="slide51.xml"/><Relationship Id="rId27" Type="http://schemas.openxmlformats.org/officeDocument/2006/relationships/slide" Target="slide58.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2.xml"/><Relationship Id="rId7"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9.png"/><Relationship Id="rId5" Type="http://schemas.openxmlformats.org/officeDocument/2006/relationships/slide" Target="slide19.xml"/><Relationship Id="rId10" Type="http://schemas.openxmlformats.org/officeDocument/2006/relationships/slide" Target="slide22.xml"/><Relationship Id="rId4" Type="http://schemas.openxmlformats.org/officeDocument/2006/relationships/slide" Target="slide20.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2051"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10244" name="Picture 4" descr="ghasjk"/>
          <p:cNvPicPr>
            <a:picLocks noChangeAspect="1" noChangeArrowheads="1"/>
          </p:cNvPicPr>
          <p:nvPr/>
        </p:nvPicPr>
        <p:blipFill>
          <a:blip r:embed="rId2" cstate="print"/>
          <a:srcRect/>
          <a:stretch>
            <a:fillRect/>
          </a:stretch>
        </p:blipFill>
        <p:spPr bwMode="auto">
          <a:xfrm>
            <a:off x="0" y="0"/>
            <a:ext cx="9144000" cy="6899275"/>
          </a:xfrm>
          <a:prstGeom prst="rect">
            <a:avLst/>
          </a:prstGeom>
          <a:noFill/>
          <a:ln w="9525">
            <a:noFill/>
            <a:miter lim="800000"/>
            <a:headEnd/>
            <a:tailEnd/>
          </a:ln>
        </p:spPr>
      </p:pic>
      <p:pic>
        <p:nvPicPr>
          <p:cNvPr id="2054" name="Picture 6" descr="drugs and antidotes"/>
          <p:cNvPicPr>
            <a:picLocks noChangeAspect="1" noChangeArrowheads="1"/>
          </p:cNvPicPr>
          <p:nvPr/>
        </p:nvPicPr>
        <p:blipFill>
          <a:blip r:embed="rId3" cstate="print"/>
          <a:srcRect/>
          <a:stretch>
            <a:fillRect/>
          </a:stretch>
        </p:blipFill>
        <p:spPr bwMode="auto">
          <a:xfrm>
            <a:off x="3490913" y="1557338"/>
            <a:ext cx="4897437" cy="4897437"/>
          </a:xfrm>
          <a:prstGeom prst="ellipse">
            <a:avLst/>
          </a:prstGeom>
          <a:ln>
            <a:noFill/>
          </a:ln>
          <a:effectLst>
            <a:softEdge rad="112500"/>
          </a:effectLst>
        </p:spPr>
      </p:pic>
      <p:sp>
        <p:nvSpPr>
          <p:cNvPr id="10246" name="Text Box 7"/>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b="1">
                <a:solidFill>
                  <a:schemeClr val="bg1"/>
                </a:solidFill>
              </a:rPr>
              <a:t>CITOCROMO P450 Y EXÓGENOS FARMACOLÓGICOS RELACIONADOS</a:t>
            </a:r>
            <a:endParaRPr lang="es-ES" b="1">
              <a:solidFill>
                <a:schemeClr val="bg1"/>
              </a:solidFill>
            </a:endParaRPr>
          </a:p>
        </p:txBody>
      </p:sp>
      <p:sp>
        <p:nvSpPr>
          <p:cNvPr id="10247" name="Text Box 8"/>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10248" name="Text Box 9">
            <a:hlinkClick r:id="rId4"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10249" name="Rectangle 10"/>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10250" name="Text Box 11">
            <a:hlinkClick r:id="rId5"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10251" name="Text Box 12">
            <a:hlinkClick r:id="rId6"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10252" name="Text Box 13">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sp>
        <p:nvSpPr>
          <p:cNvPr id="10253" name="Text Box 14"/>
          <p:cNvSpPr txBox="1">
            <a:spLocks noChangeArrowheads="1"/>
          </p:cNvSpPr>
          <p:nvPr/>
        </p:nvSpPr>
        <p:spPr bwMode="auto">
          <a:xfrm>
            <a:off x="0" y="4508500"/>
            <a:ext cx="2339975" cy="274638"/>
          </a:xfrm>
          <a:prstGeom prst="rect">
            <a:avLst/>
          </a:prstGeom>
          <a:noFill/>
          <a:ln w="9525">
            <a:noFill/>
            <a:miter lim="800000"/>
            <a:headEnd/>
            <a:tailEnd/>
          </a:ln>
        </p:spPr>
        <p:txBody>
          <a:bodyPr>
            <a:spAutoFit/>
          </a:bodyPr>
          <a:lstStyle/>
          <a:p>
            <a:pPr>
              <a:spcBef>
                <a:spcPct val="50000"/>
              </a:spcBef>
            </a:pPr>
            <a:r>
              <a:rPr lang="es-MX" sz="1200">
                <a:solidFill>
                  <a:schemeClr val="bg1"/>
                </a:solidFill>
              </a:rPr>
              <a:t>CLAUDIA IBETH PÉREZ DÍAZ</a:t>
            </a:r>
            <a:endParaRPr lang="es-ES" sz="1200">
              <a:solidFill>
                <a:schemeClr val="bg1"/>
              </a:solidFill>
            </a:endParaRPr>
          </a:p>
        </p:txBody>
      </p:sp>
      <p:sp>
        <p:nvSpPr>
          <p:cNvPr id="10254" name="Text Box 15"/>
          <p:cNvSpPr txBox="1">
            <a:spLocks noChangeArrowheads="1"/>
          </p:cNvSpPr>
          <p:nvPr/>
        </p:nvSpPr>
        <p:spPr bwMode="auto">
          <a:xfrm>
            <a:off x="0" y="4868863"/>
            <a:ext cx="2411413" cy="457200"/>
          </a:xfrm>
          <a:prstGeom prst="rect">
            <a:avLst/>
          </a:prstGeom>
          <a:noFill/>
          <a:ln w="9525">
            <a:noFill/>
            <a:miter lim="800000"/>
            <a:headEnd/>
            <a:tailEnd/>
          </a:ln>
        </p:spPr>
        <p:txBody>
          <a:bodyPr>
            <a:spAutoFit/>
          </a:bodyPr>
          <a:lstStyle/>
          <a:p>
            <a:pPr>
              <a:spcBef>
                <a:spcPct val="50000"/>
              </a:spcBef>
            </a:pPr>
            <a:r>
              <a:rPr lang="es-MX" sz="1200">
                <a:solidFill>
                  <a:schemeClr val="bg1"/>
                </a:solidFill>
              </a:rPr>
              <a:t>MIGUEL ANGEL VILLAVICENCIO CAMARILLO</a:t>
            </a:r>
            <a:endParaRPr lang="es-ES" sz="1200">
              <a:solidFill>
                <a:schemeClr val="bg1"/>
              </a:solidFill>
            </a:endParaRPr>
          </a:p>
        </p:txBody>
      </p:sp>
      <p:pic>
        <p:nvPicPr>
          <p:cNvPr id="10255" name="Picture 17"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ghasjk"/>
          <p:cNvPicPr>
            <a:picLocks noChangeAspect="1" noChangeArrowheads="1"/>
          </p:cNvPicPr>
          <p:nvPr/>
        </p:nvPicPr>
        <p:blipFill>
          <a:blip r:embed="rId2" cstate="print"/>
          <a:srcRect/>
          <a:stretch>
            <a:fillRect/>
          </a:stretch>
        </p:blipFill>
        <p:spPr bwMode="auto">
          <a:xfrm>
            <a:off x="0" y="0"/>
            <a:ext cx="9144000" cy="6899275"/>
          </a:xfrm>
          <a:prstGeom prst="rect">
            <a:avLst/>
          </a:prstGeom>
          <a:noFill/>
          <a:ln w="9525">
            <a:noFill/>
            <a:miter lim="800000"/>
            <a:headEnd/>
            <a:tailEnd/>
          </a:ln>
        </p:spPr>
      </p:pic>
      <p:pic>
        <p:nvPicPr>
          <p:cNvPr id="19459" name="Picture 5" descr="apple_chrome_logo2">
            <a:hlinkClick r:id="rId3" action="ppaction://hlinksldjump"/>
          </p:cNvPr>
          <p:cNvPicPr>
            <a:picLocks noChangeAspect="1" noChangeArrowheads="1"/>
          </p:cNvPicPr>
          <p:nvPr/>
        </p:nvPicPr>
        <p:blipFill>
          <a:blip r:embed="rId4" cstate="print"/>
          <a:srcRect/>
          <a:stretch>
            <a:fillRect/>
          </a:stretch>
        </p:blipFill>
        <p:spPr bwMode="auto">
          <a:xfrm>
            <a:off x="779463" y="495300"/>
            <a:ext cx="636587" cy="773113"/>
          </a:xfrm>
          <a:prstGeom prst="rect">
            <a:avLst/>
          </a:prstGeom>
          <a:noFill/>
          <a:ln w="9525">
            <a:noFill/>
            <a:miter lim="800000"/>
            <a:headEnd/>
            <a:tailEnd/>
          </a:ln>
        </p:spPr>
      </p:pic>
      <p:sp>
        <p:nvSpPr>
          <p:cNvPr id="19460" name="Text Box 6"/>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CYP2C8</a:t>
            </a:r>
            <a:endParaRPr lang="es-ES" sz="3600" b="1">
              <a:solidFill>
                <a:schemeClr val="bg1"/>
              </a:solidFill>
            </a:endParaRPr>
          </a:p>
        </p:txBody>
      </p:sp>
      <p:sp>
        <p:nvSpPr>
          <p:cNvPr id="19461" name="Text Box 7"/>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19462" name="Text Box 8">
            <a:hlinkClick r:id="rId5"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19463" name="Text Box 9">
            <a:hlinkClick r:id="rId6"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19464" name="Text Box 10">
            <a:hlinkClick r:id="rId7"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19465" name="Text Box 11">
            <a:hlinkClick r:id="rId8"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19466" name="Picture 12"/>
          <p:cNvPicPr>
            <a:picLocks noChangeAspect="1" noChangeArrowheads="1"/>
          </p:cNvPicPr>
          <p:nvPr/>
        </p:nvPicPr>
        <p:blipFill>
          <a:blip r:embed="rId9" cstate="print"/>
          <a:srcRect/>
          <a:stretch>
            <a:fillRect/>
          </a:stretch>
        </p:blipFill>
        <p:spPr bwMode="auto">
          <a:xfrm>
            <a:off x="6096000" y="4824413"/>
            <a:ext cx="3048000" cy="1628775"/>
          </a:xfrm>
          <a:prstGeom prst="rect">
            <a:avLst/>
          </a:prstGeom>
          <a:noFill/>
          <a:ln w="9525">
            <a:noFill/>
            <a:miter lim="800000"/>
            <a:headEnd/>
            <a:tailEnd/>
          </a:ln>
        </p:spPr>
      </p:pic>
      <p:sp>
        <p:nvSpPr>
          <p:cNvPr id="19467" name="Text Box 13">
            <a:hlinkClick r:id="rId10" action="ppaction://hlinksldjump"/>
          </p:cNvPr>
          <p:cNvSpPr txBox="1">
            <a:spLocks noChangeArrowheads="1"/>
          </p:cNvSpPr>
          <p:nvPr/>
        </p:nvSpPr>
        <p:spPr bwMode="auto">
          <a:xfrm>
            <a:off x="6300788" y="5040313"/>
            <a:ext cx="2305050" cy="915987"/>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 INHIBIDORES E INDUCTORES</a:t>
            </a:r>
            <a:endParaRPr lang="es-ES" b="1">
              <a:solidFill>
                <a:srgbClr val="FF0066"/>
              </a:solidFill>
            </a:endParaRPr>
          </a:p>
        </p:txBody>
      </p:sp>
      <p:pic>
        <p:nvPicPr>
          <p:cNvPr id="19468" name="Picture 15" descr="File:Protein CYP2C8 PDB 1pq2.png"/>
          <p:cNvPicPr>
            <a:picLocks noChangeAspect="1" noChangeArrowheads="1"/>
          </p:cNvPicPr>
          <p:nvPr/>
        </p:nvPicPr>
        <p:blipFill>
          <a:blip r:embed="rId11" cstate="print"/>
          <a:srcRect/>
          <a:stretch>
            <a:fillRect/>
          </a:stretch>
        </p:blipFill>
        <p:spPr bwMode="auto">
          <a:xfrm>
            <a:off x="2411413" y="4702175"/>
            <a:ext cx="3097212" cy="1885950"/>
          </a:xfrm>
          <a:prstGeom prst="rect">
            <a:avLst/>
          </a:prstGeom>
          <a:noFill/>
          <a:ln w="9525">
            <a:noFill/>
            <a:miter lim="800000"/>
            <a:headEnd/>
            <a:tailEnd/>
          </a:ln>
        </p:spPr>
      </p:pic>
      <p:sp>
        <p:nvSpPr>
          <p:cNvPr id="19469" name="Text Box 16"/>
          <p:cNvSpPr txBox="1">
            <a:spLocks noChangeArrowheads="1"/>
          </p:cNvSpPr>
          <p:nvPr/>
        </p:nvSpPr>
        <p:spPr bwMode="auto">
          <a:xfrm>
            <a:off x="2627313" y="1312863"/>
            <a:ext cx="6337300" cy="3282950"/>
          </a:xfrm>
          <a:prstGeom prst="rect">
            <a:avLst/>
          </a:prstGeom>
          <a:noFill/>
          <a:ln w="9525">
            <a:noFill/>
            <a:miter lim="800000"/>
            <a:headEnd/>
            <a:tailEnd/>
          </a:ln>
        </p:spPr>
        <p:txBody>
          <a:bodyPr>
            <a:spAutoFit/>
          </a:bodyPr>
          <a:lstStyle/>
          <a:p>
            <a:pPr algn="just">
              <a:spcBef>
                <a:spcPct val="50000"/>
              </a:spcBef>
            </a:pPr>
            <a:r>
              <a:rPr lang="es-ES" sz="1400">
                <a:solidFill>
                  <a:schemeClr val="bg1"/>
                </a:solidFill>
              </a:rPr>
              <a:t>Este gen se encuentra dentro de un grupo de genes del citocromo P450 en el cromosoma 10q24. Hay 120 artículos se refieren específicamente a este gen en PubMed. Funcionalmente, se ha probado que este gen está asociado con enfermedades (la enfermedad de Alzheimer, aterosclerosis, neoplasias de colon, enfermedad coronaria, rabdomiólisis, cerivastatina inducida), propuesto como participante en las vías (el metabolismo del ácido araquidónico, el metabolismo de drogas - citocromo P450 , el metabolismo del ácido linoleico, vías metabólicas, metabolismo de xenobióticos por el citocromo P450, el metabolismo de retinol) y procesos (proceso de metabolismo de drogas, proceso catabólico de drogas exógenas, el proceso metabólico del ácido orgánico, la reducción de la oxidación, desmetilación oxidativa). Las proteínas se espera que tengan funciones moleculares (actividad de oxidasa de la cafeína, la actividad monooxigenasa, la actividad de unión de oxígeno, la aromatasa y otros 3) y se localizan en diferentes compartimentos (membrana del retículo endoplasmático, el citoplasma microsoma).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60419"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20484" name="Picture 4" descr="ghasjk"/>
          <p:cNvPicPr>
            <a:picLocks noChangeAspect="1" noChangeArrowheads="1"/>
          </p:cNvPicPr>
          <p:nvPr/>
        </p:nvPicPr>
        <p:blipFill>
          <a:blip r:embed="rId2" cstate="print"/>
          <a:srcRect/>
          <a:stretch>
            <a:fillRect/>
          </a:stretch>
        </p:blipFill>
        <p:spPr bwMode="auto">
          <a:xfrm>
            <a:off x="0" y="0"/>
            <a:ext cx="9144000" cy="6899275"/>
          </a:xfrm>
          <a:prstGeom prst="rect">
            <a:avLst/>
          </a:prstGeom>
          <a:noFill/>
          <a:ln w="9525">
            <a:noFill/>
            <a:miter lim="800000"/>
            <a:headEnd/>
            <a:tailEnd/>
          </a:ln>
        </p:spPr>
      </p:pic>
      <p:sp>
        <p:nvSpPr>
          <p:cNvPr id="20485" name="Text Box 5"/>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CYP2B6</a:t>
            </a:r>
            <a:endParaRPr lang="es-ES" sz="3600" b="1">
              <a:solidFill>
                <a:schemeClr val="bg1"/>
              </a:solidFill>
            </a:endParaRPr>
          </a:p>
        </p:txBody>
      </p:sp>
      <p:sp>
        <p:nvSpPr>
          <p:cNvPr id="20486" name="Text Box 6"/>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20487" name="Text Box 7">
            <a:hlinkClick r:id="rId3"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20488" name="Rectangle 8"/>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20489" name="Text Box 9">
            <a:hlinkClick r:id="rId4"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20490" name="Text Box 10">
            <a:hlinkClick r:id="rId5"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20491" name="Text Box 11">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20492" name="Picture 12"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
        <p:nvSpPr>
          <p:cNvPr id="20493" name="Text Box 13"/>
          <p:cNvSpPr txBox="1">
            <a:spLocks noChangeArrowheads="1"/>
          </p:cNvSpPr>
          <p:nvPr/>
        </p:nvSpPr>
        <p:spPr bwMode="auto">
          <a:xfrm>
            <a:off x="2555875" y="1484313"/>
            <a:ext cx="6588125" cy="3544887"/>
          </a:xfrm>
          <a:prstGeom prst="rect">
            <a:avLst/>
          </a:prstGeom>
          <a:noFill/>
          <a:ln w="9525">
            <a:noFill/>
            <a:miter lim="800000"/>
            <a:headEnd/>
            <a:tailEnd/>
          </a:ln>
        </p:spPr>
        <p:txBody>
          <a:bodyPr>
            <a:spAutoFit/>
          </a:bodyPr>
          <a:lstStyle/>
          <a:p>
            <a:pPr algn="just"/>
            <a:r>
              <a:rPr lang="es-ES" sz="1600">
                <a:solidFill>
                  <a:schemeClr val="bg1"/>
                </a:solidFill>
              </a:rPr>
              <a:t>Citocromo P450 2B6 es una enzima que en los seres humanos está codificada por el gen </a:t>
            </a:r>
            <a:r>
              <a:rPr lang="es-ES" sz="1600" i="1">
                <a:solidFill>
                  <a:schemeClr val="bg1"/>
                </a:solidFill>
              </a:rPr>
              <a:t>CYP2B6</a:t>
            </a:r>
            <a:r>
              <a:rPr lang="es-ES" sz="1600">
                <a:solidFill>
                  <a:schemeClr val="bg1"/>
                </a:solidFill>
              </a:rPr>
              <a:t>. El CYP2B6 es un miembro del grupo del citocromo P450 de enzimas. Junto con CYP2A6, que participa con el metabolismo de la nicotina, junto con muchas otras sustancias.</a:t>
            </a:r>
          </a:p>
          <a:p>
            <a:pPr algn="just"/>
            <a:r>
              <a:rPr lang="es-ES" sz="1600">
                <a:solidFill>
                  <a:schemeClr val="bg1"/>
                </a:solidFill>
              </a:rPr>
              <a:t>Las proteínas del citocromo P450 monooxigenasas que catalizan las reacciones de muchos involucrados en el metabolismo de fármacos y la síntesis de colesterol, esteroides y otros lípidos. Esta proteína se localiza en el retículoendoplasmático y su expresión es inducida por fenobarbital. La enzima se sabe que metaboliza algunos xenobióticos, como la ciclofosfamida contra el cáncer de las drogas y la ifosfamida.</a:t>
            </a:r>
            <a:r>
              <a:rPr lang="es-ES">
                <a:solidFill>
                  <a:schemeClr val="bg1"/>
                </a:solidFill>
              </a:rPr>
              <a:t>  </a:t>
            </a:r>
            <a:br>
              <a:rPr lang="es-ES">
                <a:solidFill>
                  <a:schemeClr val="bg1"/>
                </a:solidFill>
              </a:rPr>
            </a:br>
            <a:r>
              <a:rPr lang="es-ES" sz="1600">
                <a:solidFill>
                  <a:schemeClr val="bg1"/>
                </a:solidFill>
              </a:rPr>
              <a:t> </a:t>
            </a:r>
            <a:br>
              <a:rPr lang="es-ES" sz="1600">
                <a:solidFill>
                  <a:schemeClr val="bg1"/>
                </a:solidFill>
              </a:rPr>
            </a:br>
            <a:endParaRPr lang="es-ES" sz="1600">
              <a:solidFill>
                <a:schemeClr val="bg1"/>
              </a:solidFill>
            </a:endParaRPr>
          </a:p>
        </p:txBody>
      </p:sp>
      <p:pic>
        <p:nvPicPr>
          <p:cNvPr id="20494" name="Picture 14"/>
          <p:cNvPicPr>
            <a:picLocks noChangeAspect="1" noChangeArrowheads="1"/>
          </p:cNvPicPr>
          <p:nvPr/>
        </p:nvPicPr>
        <p:blipFill>
          <a:blip r:embed="rId9" cstate="print"/>
          <a:srcRect/>
          <a:stretch>
            <a:fillRect/>
          </a:stretch>
        </p:blipFill>
        <p:spPr bwMode="auto">
          <a:xfrm>
            <a:off x="6096000" y="4824413"/>
            <a:ext cx="3048000" cy="1628775"/>
          </a:xfrm>
          <a:prstGeom prst="rect">
            <a:avLst/>
          </a:prstGeom>
          <a:noFill/>
          <a:ln w="9525">
            <a:noFill/>
            <a:miter lim="800000"/>
            <a:headEnd/>
            <a:tailEnd/>
          </a:ln>
        </p:spPr>
      </p:pic>
      <p:sp>
        <p:nvSpPr>
          <p:cNvPr id="20495" name="Text Box 15">
            <a:hlinkClick r:id="rId10" action="ppaction://hlinksldjump"/>
          </p:cNvPr>
          <p:cNvSpPr txBox="1">
            <a:spLocks noChangeArrowheads="1"/>
          </p:cNvSpPr>
          <p:nvPr/>
        </p:nvSpPr>
        <p:spPr bwMode="auto">
          <a:xfrm>
            <a:off x="6300788" y="5040313"/>
            <a:ext cx="2305050" cy="915987"/>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 INHIBIDORES E INDUCTORES</a:t>
            </a:r>
            <a:endParaRPr lang="es-ES" b="1">
              <a:solidFill>
                <a:srgbClr val="FF0066"/>
              </a:solidFill>
            </a:endParaRPr>
          </a:p>
        </p:txBody>
      </p:sp>
      <p:sp>
        <p:nvSpPr>
          <p:cNvPr id="20496" name="AutoShape 16" descr="File:CYP2D6 structure.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MX"/>
          </a:p>
        </p:txBody>
      </p:sp>
      <p:pic>
        <p:nvPicPr>
          <p:cNvPr id="20497" name="Picture 18" descr="File:Protein RHOA PDB 1a2b.png"/>
          <p:cNvPicPr>
            <a:picLocks noChangeAspect="1" noChangeArrowheads="1"/>
          </p:cNvPicPr>
          <p:nvPr/>
        </p:nvPicPr>
        <p:blipFill>
          <a:blip r:embed="rId11" cstate="print"/>
          <a:srcRect/>
          <a:stretch>
            <a:fillRect/>
          </a:stretch>
        </p:blipFill>
        <p:spPr bwMode="auto">
          <a:xfrm>
            <a:off x="2346325" y="4378325"/>
            <a:ext cx="3594100" cy="250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61443"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21508" name="Picture 4" descr="ghasjk"/>
          <p:cNvPicPr>
            <a:picLocks noChangeAspect="1" noChangeArrowheads="1"/>
          </p:cNvPicPr>
          <p:nvPr/>
        </p:nvPicPr>
        <p:blipFill>
          <a:blip r:embed="rId2" cstate="print"/>
          <a:srcRect/>
          <a:stretch>
            <a:fillRect/>
          </a:stretch>
        </p:blipFill>
        <p:spPr bwMode="auto">
          <a:xfrm>
            <a:off x="0" y="0"/>
            <a:ext cx="9144000" cy="6899275"/>
          </a:xfrm>
          <a:prstGeom prst="rect">
            <a:avLst/>
          </a:prstGeom>
          <a:noFill/>
          <a:ln w="9525">
            <a:noFill/>
            <a:miter lim="800000"/>
            <a:headEnd/>
            <a:tailEnd/>
          </a:ln>
        </p:spPr>
      </p:pic>
      <p:sp>
        <p:nvSpPr>
          <p:cNvPr id="21509" name="Text Box 5"/>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CYP2C9</a:t>
            </a:r>
            <a:endParaRPr lang="es-ES" sz="3600" b="1">
              <a:solidFill>
                <a:schemeClr val="bg1"/>
              </a:solidFill>
            </a:endParaRPr>
          </a:p>
        </p:txBody>
      </p:sp>
      <p:sp>
        <p:nvSpPr>
          <p:cNvPr id="21510" name="Text Box 6"/>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21511" name="Text Box 7">
            <a:hlinkClick r:id="rId3"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21512" name="Rectangle 8"/>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21513" name="Text Box 9">
            <a:hlinkClick r:id="rId4"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21514" name="Text Box 10">
            <a:hlinkClick r:id="rId5"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21515" name="Text Box 11">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21516" name="Picture 12"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
        <p:nvSpPr>
          <p:cNvPr id="21517" name="Text Box 13"/>
          <p:cNvSpPr txBox="1">
            <a:spLocks noChangeArrowheads="1"/>
          </p:cNvSpPr>
          <p:nvPr/>
        </p:nvSpPr>
        <p:spPr bwMode="auto">
          <a:xfrm>
            <a:off x="2555875" y="1484313"/>
            <a:ext cx="6588125" cy="3079750"/>
          </a:xfrm>
          <a:prstGeom prst="rect">
            <a:avLst/>
          </a:prstGeom>
          <a:noFill/>
          <a:ln w="9525">
            <a:noFill/>
            <a:miter lim="800000"/>
            <a:headEnd/>
            <a:tailEnd/>
          </a:ln>
        </p:spPr>
        <p:txBody>
          <a:bodyPr>
            <a:spAutoFit/>
          </a:bodyPr>
          <a:lstStyle/>
          <a:p>
            <a:pPr algn="just"/>
            <a:r>
              <a:rPr lang="es-ES" sz="1500">
                <a:solidFill>
                  <a:schemeClr val="bg1"/>
                </a:solidFill>
              </a:rPr>
              <a:t>El CYP2C9 es una enzima del citocromo P450 importante para la oxidación de los compuestos xenobióticos y endógenos. </a:t>
            </a:r>
          </a:p>
          <a:p>
            <a:pPr algn="just"/>
            <a:r>
              <a:rPr lang="es-ES" sz="1500">
                <a:solidFill>
                  <a:schemeClr val="bg1"/>
                </a:solidFill>
              </a:rPr>
              <a:t>El CYP2C9 representa aproximadamente el 18% de la proteína citocromo P450 en los microsomas hepáticos. </a:t>
            </a:r>
          </a:p>
          <a:p>
            <a:r>
              <a:rPr lang="es-ES" sz="1500">
                <a:solidFill>
                  <a:schemeClr val="bg1"/>
                </a:solidFill>
              </a:rPr>
              <a:t>Alrededor de 100 fármacos terapéuticos son metabolizados por el CYP2C9, incluidos los medicamentos con un índice estrecho como la</a:t>
            </a:r>
          </a:p>
          <a:p>
            <a:r>
              <a:rPr lang="es-ES" sz="1500">
                <a:solidFill>
                  <a:schemeClr val="bg1"/>
                </a:solidFill>
              </a:rPr>
              <a:t>warfarina y  la fenitoína y otros fármacos de uso habitual, como </a:t>
            </a:r>
          </a:p>
          <a:p>
            <a:pPr algn="just"/>
            <a:r>
              <a:rPr lang="es-ES" sz="1500">
                <a:solidFill>
                  <a:schemeClr val="bg1"/>
                </a:solidFill>
              </a:rPr>
              <a:t>acenocumarol, tolbutamida, losartán, glipizida, y algunos medicamentos </a:t>
            </a:r>
          </a:p>
          <a:p>
            <a:pPr algn="just"/>
            <a:r>
              <a:rPr lang="es-ES" sz="1500">
                <a:solidFill>
                  <a:schemeClr val="bg1"/>
                </a:solidFill>
              </a:rPr>
              <a:t>antiinflamatorios no esteroideos. </a:t>
            </a:r>
          </a:p>
          <a:p>
            <a:pPr algn="just"/>
            <a:r>
              <a:rPr lang="es-ES" sz="1500">
                <a:solidFill>
                  <a:schemeClr val="bg1"/>
                </a:solidFill>
              </a:rPr>
              <a:t>Por el contrario, el CYP2C9 extrahepático conocido a menudo metaboliza un compuesto endógeno importante como el ácido araquidónico, </a:t>
            </a:r>
          </a:p>
          <a:p>
            <a:r>
              <a:rPr lang="es-ES" sz="1500">
                <a:solidFill>
                  <a:schemeClr val="bg1"/>
                </a:solidFill>
              </a:rPr>
              <a:t>5-hidroxitriptamina Yácido linoleico. </a:t>
            </a:r>
            <a:r>
              <a:rPr lang="es-ES" sz="1600">
                <a:solidFill>
                  <a:schemeClr val="bg1"/>
                </a:solidFill>
              </a:rPr>
              <a:t/>
            </a:r>
            <a:br>
              <a:rPr lang="es-ES" sz="1600">
                <a:solidFill>
                  <a:schemeClr val="bg1"/>
                </a:solidFill>
              </a:rPr>
            </a:br>
            <a:endParaRPr lang="es-ES" sz="1600">
              <a:solidFill>
                <a:schemeClr val="bg1"/>
              </a:solidFill>
            </a:endParaRPr>
          </a:p>
        </p:txBody>
      </p:sp>
      <p:pic>
        <p:nvPicPr>
          <p:cNvPr id="21518" name="Picture 14"/>
          <p:cNvPicPr>
            <a:picLocks noChangeAspect="1" noChangeArrowheads="1"/>
          </p:cNvPicPr>
          <p:nvPr/>
        </p:nvPicPr>
        <p:blipFill>
          <a:blip r:embed="rId9" cstate="print"/>
          <a:srcRect/>
          <a:stretch>
            <a:fillRect/>
          </a:stretch>
        </p:blipFill>
        <p:spPr bwMode="auto">
          <a:xfrm>
            <a:off x="6096000" y="4824413"/>
            <a:ext cx="3048000" cy="1628775"/>
          </a:xfrm>
          <a:prstGeom prst="rect">
            <a:avLst/>
          </a:prstGeom>
          <a:noFill/>
          <a:ln w="9525">
            <a:noFill/>
            <a:miter lim="800000"/>
            <a:headEnd/>
            <a:tailEnd/>
          </a:ln>
        </p:spPr>
      </p:pic>
      <p:sp>
        <p:nvSpPr>
          <p:cNvPr id="21519" name="Text Box 15">
            <a:hlinkClick r:id="rId10" action="ppaction://hlinksldjump"/>
          </p:cNvPr>
          <p:cNvSpPr txBox="1">
            <a:spLocks noChangeArrowheads="1"/>
          </p:cNvSpPr>
          <p:nvPr/>
        </p:nvSpPr>
        <p:spPr bwMode="auto">
          <a:xfrm>
            <a:off x="6300788" y="5040313"/>
            <a:ext cx="2305050" cy="915987"/>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 INHIBIDORES E INDUCTORES</a:t>
            </a:r>
            <a:endParaRPr lang="es-ES" b="1">
              <a:solidFill>
                <a:srgbClr val="FF0066"/>
              </a:solidFill>
            </a:endParaRPr>
          </a:p>
        </p:txBody>
      </p:sp>
      <p:sp>
        <p:nvSpPr>
          <p:cNvPr id="21520" name="AutoShape 16" descr="File:CYP2D6 structure.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MX"/>
          </a:p>
        </p:txBody>
      </p:sp>
      <p:pic>
        <p:nvPicPr>
          <p:cNvPr id="21521" name="Picture 17" descr="File:Protein RAC1 PDB 1ds6.png"/>
          <p:cNvPicPr>
            <a:picLocks noChangeAspect="1" noChangeArrowheads="1"/>
          </p:cNvPicPr>
          <p:nvPr/>
        </p:nvPicPr>
        <p:blipFill>
          <a:blip r:embed="rId11" cstate="print"/>
          <a:srcRect/>
          <a:stretch>
            <a:fillRect/>
          </a:stretch>
        </p:blipFill>
        <p:spPr bwMode="auto">
          <a:xfrm>
            <a:off x="2339975" y="4484688"/>
            <a:ext cx="3455988" cy="2328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60" name="Group 72"/>
          <p:cNvGraphicFramePr>
            <a:graphicFrameLocks noGrp="1"/>
          </p:cNvGraphicFramePr>
          <p:nvPr/>
        </p:nvGraphicFramePr>
        <p:xfrm>
          <a:off x="1547813" y="1484313"/>
          <a:ext cx="7056784" cy="4043573"/>
        </p:xfrm>
        <a:graphic>
          <a:graphicData uri="http://schemas.openxmlformats.org/drawingml/2006/table">
            <a:tbl>
              <a:tblPr/>
              <a:tblGrid>
                <a:gridCol w="2035844"/>
                <a:gridCol w="2237518"/>
                <a:gridCol w="2783422"/>
              </a:tblGrid>
              <a:tr h="3346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cs typeface="Times New Roman" pitchFamily="18" charset="0"/>
                        </a:rPr>
                        <a:t>CYP2C9</a:t>
                      </a:r>
                      <a:endParaRPr kumimoji="0" lang="es-E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cs typeface="Times New Roman" pitchFamily="18" charset="0"/>
                        </a:rPr>
                        <a:t>FÁRMACOS</a:t>
                      </a:r>
                      <a:endParaRPr kumimoji="0" lang="es-E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r>
              <a:tr h="17936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cs typeface="Times New Roman" pitchFamily="18" charset="0"/>
                        </a:rPr>
                        <a:t>SUSTRATOS</a:t>
                      </a:r>
                      <a:endParaRPr kumimoji="0" lang="es-E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cs typeface="Times New Roman" pitchFamily="18" charset="0"/>
                        </a:rPr>
                        <a:t>Ácido </a:t>
                      </a:r>
                      <a:r>
                        <a:rPr kumimoji="0" lang="es-ES" sz="2000" b="0" i="0" u="none" strike="noStrike" cap="none" normalizeH="0" baseline="0" dirty="0" err="1" smtClean="0">
                          <a:ln>
                            <a:noFill/>
                          </a:ln>
                          <a:solidFill>
                            <a:schemeClr val="tx1"/>
                          </a:solidFill>
                          <a:effectLst/>
                          <a:latin typeface="Times New Roman" pitchFamily="18" charset="0"/>
                          <a:cs typeface="Times New Roman" pitchFamily="18" charset="0"/>
                        </a:rPr>
                        <a:t>tietílico</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Times New Roman" pitchFamily="18" charset="0"/>
                          <a:cs typeface="Times New Roman" pitchFamily="18" charset="0"/>
                          <a:hlinkClick r:id="rId2" action="ppaction://hlinksldjump"/>
                        </a:rPr>
                        <a:t>Celecoxib</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Times New Roman" pitchFamily="18" charset="0"/>
                          <a:cs typeface="Times New Roman" pitchFamily="18" charset="0"/>
                        </a:rPr>
                        <a:t>Diclofenaco</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0000"/>
                          </a:solidFill>
                          <a:effectLst/>
                          <a:latin typeface="Times New Roman" pitchFamily="18" charset="0"/>
                          <a:cs typeface="Times New Roman" pitchFamily="18" charset="0"/>
                          <a:hlinkClick r:id="rId3" action="ppaction://hlinksldjump"/>
                        </a:rPr>
                        <a:t>Fenacetina</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Times New Roman" pitchFamily="18" charset="0"/>
                          <a:cs typeface="Times New Roman" pitchFamily="18" charset="0"/>
                          <a:hlinkClick r:id="rId4" action="ppaction://hlinksldjump"/>
                        </a:rPr>
                        <a:t>Pentobarbital</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Times New Roman" pitchFamily="18" charset="0"/>
                          <a:cs typeface="Times New Roman" pitchFamily="18" charset="0"/>
                          <a:hlinkClick r:id="rId5" action="ppaction://hlinksldjump"/>
                        </a:rPr>
                        <a:t>Fernitoína</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Times New Roman" pitchFamily="18" charset="0"/>
                          <a:cs typeface="Times New Roman" pitchFamily="18" charset="0"/>
                        </a:rPr>
                        <a:t>Piroxicam</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Times New Roman" pitchFamily="18" charset="0"/>
                          <a:cs typeface="Times New Roman" pitchFamily="18" charset="0"/>
                        </a:rPr>
                        <a:t>Tenoxicam</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Times New Roman" pitchFamily="18" charset="0"/>
                          <a:cs typeface="Times New Roman" pitchFamily="18" charset="0"/>
                        </a:rPr>
                        <a:t>Tetrahidrocanabinol</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Times New Roman" pitchFamily="18" charset="0"/>
                          <a:cs typeface="Times New Roman" pitchFamily="18" charset="0"/>
                        </a:rPr>
                        <a:t>Tolbutamida</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Times New Roman" pitchFamily="18" charset="0"/>
                          <a:cs typeface="Times New Roman" pitchFamily="18" charset="0"/>
                        </a:rPr>
                        <a:t>Torsemida</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1" u="none" strike="noStrike" cap="none" normalizeH="0" baseline="0" dirty="0" smtClean="0">
                          <a:ln>
                            <a:noFill/>
                          </a:ln>
                          <a:solidFill>
                            <a:schemeClr val="tx1"/>
                          </a:solidFill>
                          <a:effectLst/>
                          <a:latin typeface="Times New Roman" pitchFamily="18" charset="0"/>
                          <a:cs typeface="Times New Roman" pitchFamily="18" charset="0"/>
                        </a:rPr>
                        <a:t>S-</a:t>
                      </a:r>
                      <a:r>
                        <a:rPr kumimoji="0" lang="es-E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s-ES" sz="2000" b="0" i="0" u="none" strike="noStrike" cap="none" normalizeH="0" baseline="0" dirty="0" err="1" smtClean="0">
                          <a:ln>
                            <a:noFill/>
                          </a:ln>
                          <a:solidFill>
                            <a:schemeClr val="tx1"/>
                          </a:solidFill>
                          <a:effectLst/>
                          <a:latin typeface="Times New Roman" pitchFamily="18" charset="0"/>
                          <a:cs typeface="Times New Roman" pitchFamily="18" charset="0"/>
                        </a:rPr>
                        <a:t>Warfarina</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18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INHIBIDORES</a:t>
                      </a: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Times New Roman" pitchFamily="18" charset="0"/>
                          <a:cs typeface="Times New Roman" pitchFamily="18" charset="0"/>
                        </a:rPr>
                        <a:t>Sulfafenazol</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Times New Roman" pitchFamily="18" charset="0"/>
                          <a:cs typeface="Times New Roman" pitchFamily="18" charset="0"/>
                        </a:rPr>
                        <a:t>Sulfinpirazon</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r>
              <a:tr h="875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INDUCTORES</a:t>
                      </a: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Times New Roman" pitchFamily="18" charset="0"/>
                          <a:cs typeface="Times New Roman" pitchFamily="18" charset="0"/>
                          <a:hlinkClick r:id="rId6" action="ppaction://hlinksldjump"/>
                        </a:rPr>
                        <a:t>Rifampina</a:t>
                      </a:r>
                      <a:endParaRPr kumimoji="0" lang="es-E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r>
            </a:tbl>
          </a:graphicData>
        </a:graphic>
      </p:graphicFrame>
      <p:sp>
        <p:nvSpPr>
          <p:cNvPr id="24" name="23 Botón de acción: Hacia atrás o Anterior">
            <a:hlinkClick r:id="rId7" action="ppaction://hlinksldjump" highlightClick="1"/>
          </p:cNvPr>
          <p:cNvSpPr/>
          <p:nvPr/>
        </p:nvSpPr>
        <p:spPr>
          <a:xfrm>
            <a:off x="179388" y="6092825"/>
            <a:ext cx="720725" cy="431800"/>
          </a:xfrm>
          <a:prstGeom prst="actionButtonBackPrevio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58371"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23556" name="Picture 4" descr="ghasjk"/>
          <p:cNvPicPr>
            <a:picLocks noChangeAspect="1" noChangeArrowheads="1"/>
          </p:cNvPicPr>
          <p:nvPr/>
        </p:nvPicPr>
        <p:blipFill>
          <a:blip r:embed="rId2" cstate="print"/>
          <a:srcRect/>
          <a:stretch>
            <a:fillRect/>
          </a:stretch>
        </p:blipFill>
        <p:spPr bwMode="auto">
          <a:xfrm>
            <a:off x="0" y="0"/>
            <a:ext cx="9144000" cy="6899275"/>
          </a:xfrm>
          <a:prstGeom prst="rect">
            <a:avLst/>
          </a:prstGeom>
          <a:noFill/>
          <a:ln w="9525">
            <a:noFill/>
            <a:miter lim="800000"/>
            <a:headEnd/>
            <a:tailEnd/>
          </a:ln>
        </p:spPr>
      </p:pic>
      <p:sp>
        <p:nvSpPr>
          <p:cNvPr id="23557" name="Text Box 5"/>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CYP2C19</a:t>
            </a:r>
            <a:endParaRPr lang="es-ES" sz="3600" b="1">
              <a:solidFill>
                <a:schemeClr val="bg1"/>
              </a:solidFill>
            </a:endParaRPr>
          </a:p>
        </p:txBody>
      </p:sp>
      <p:sp>
        <p:nvSpPr>
          <p:cNvPr id="23558" name="Text Box 6"/>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23559" name="Text Box 7">
            <a:hlinkClick r:id="rId3"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23560" name="Rectangle 8"/>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23561" name="Text Box 9">
            <a:hlinkClick r:id="rId4"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23562" name="Text Box 10">
            <a:hlinkClick r:id="rId5"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23563" name="Text Box 11">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23564" name="Picture 12"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
        <p:nvSpPr>
          <p:cNvPr id="23565" name="Text Box 13"/>
          <p:cNvSpPr txBox="1">
            <a:spLocks noChangeArrowheads="1"/>
          </p:cNvSpPr>
          <p:nvPr/>
        </p:nvSpPr>
        <p:spPr bwMode="auto">
          <a:xfrm>
            <a:off x="2555875" y="1484313"/>
            <a:ext cx="6588125" cy="3759200"/>
          </a:xfrm>
          <a:prstGeom prst="rect">
            <a:avLst/>
          </a:prstGeom>
          <a:noFill/>
          <a:ln w="9525">
            <a:noFill/>
            <a:miter lim="800000"/>
            <a:headEnd/>
            <a:tailEnd/>
          </a:ln>
        </p:spPr>
        <p:txBody>
          <a:bodyPr>
            <a:spAutoFit/>
          </a:bodyPr>
          <a:lstStyle/>
          <a:p>
            <a:pPr algn="just"/>
            <a:r>
              <a:rPr lang="es-ES" sz="1600">
                <a:solidFill>
                  <a:schemeClr val="bg1"/>
                </a:solidFill>
              </a:rPr>
              <a:t>Este gen codifica para un miembro de la superfamilia del citocromo P450 de enzimas. La sproteínas del citocromo P450 monooxigenasas que catalizan las reacciones de muchos involucrados en el metabolismo de fármacos y la síntesis de colesterol, esteroides y otros lípidos. </a:t>
            </a:r>
          </a:p>
          <a:p>
            <a:pPr algn="just"/>
            <a:r>
              <a:rPr lang="es-ES" sz="1600">
                <a:solidFill>
                  <a:schemeClr val="bg1"/>
                </a:solidFill>
              </a:rPr>
              <a:t>Esta proteína se localiza en el retículo endoplasmático y se sabe que</a:t>
            </a:r>
          </a:p>
          <a:p>
            <a:pPr algn="just"/>
            <a:r>
              <a:rPr lang="es-ES" sz="1600">
                <a:solidFill>
                  <a:schemeClr val="bg1"/>
                </a:solidFill>
              </a:rPr>
              <a:t> metabolizan xenobióticos, incluyendo la mephenytoin drogas anticonvulsivantes, omeprazol, diazepam y algunos barbitúricos.</a:t>
            </a:r>
          </a:p>
          <a:p>
            <a:pPr algn="just"/>
            <a:r>
              <a:rPr lang="es-ES" sz="1600">
                <a:solidFill>
                  <a:schemeClr val="bg1"/>
                </a:solidFill>
              </a:rPr>
              <a:t>El polimorfismo eneste gen se asocia con la capacidad para metabolizar mephenytoin variable, conocida como metabolizador lento y fenotipos metabolizadores extensos. El gen se encuentra dentro de un grupo de genes del citocromo P450 en el cromosoma número 10 del brazo q24.  </a:t>
            </a:r>
            <a:br>
              <a:rPr lang="es-ES" sz="1600">
                <a:solidFill>
                  <a:schemeClr val="bg1"/>
                </a:solidFill>
              </a:rPr>
            </a:br>
            <a:r>
              <a:rPr lang="es-ES" sz="1600">
                <a:solidFill>
                  <a:schemeClr val="bg1"/>
                </a:solidFill>
              </a:rPr>
              <a:t> </a:t>
            </a:r>
            <a:br>
              <a:rPr lang="es-ES" sz="1600">
                <a:solidFill>
                  <a:schemeClr val="bg1"/>
                </a:solidFill>
              </a:rPr>
            </a:br>
            <a:endParaRPr lang="es-ES" sz="1600">
              <a:solidFill>
                <a:schemeClr val="bg1"/>
              </a:solidFill>
            </a:endParaRPr>
          </a:p>
        </p:txBody>
      </p:sp>
      <p:pic>
        <p:nvPicPr>
          <p:cNvPr id="23566" name="Picture 14"/>
          <p:cNvPicPr>
            <a:picLocks noChangeAspect="1" noChangeArrowheads="1"/>
          </p:cNvPicPr>
          <p:nvPr/>
        </p:nvPicPr>
        <p:blipFill>
          <a:blip r:embed="rId9" cstate="print"/>
          <a:srcRect/>
          <a:stretch>
            <a:fillRect/>
          </a:stretch>
        </p:blipFill>
        <p:spPr bwMode="auto">
          <a:xfrm>
            <a:off x="6096000" y="4824413"/>
            <a:ext cx="3048000" cy="1628775"/>
          </a:xfrm>
          <a:prstGeom prst="rect">
            <a:avLst/>
          </a:prstGeom>
          <a:noFill/>
          <a:ln w="9525">
            <a:noFill/>
            <a:miter lim="800000"/>
            <a:headEnd/>
            <a:tailEnd/>
          </a:ln>
        </p:spPr>
      </p:pic>
      <p:sp>
        <p:nvSpPr>
          <p:cNvPr id="23567" name="Text Box 15">
            <a:hlinkClick r:id="rId10" action="ppaction://hlinksldjump"/>
          </p:cNvPr>
          <p:cNvSpPr txBox="1">
            <a:spLocks noChangeArrowheads="1"/>
          </p:cNvSpPr>
          <p:nvPr/>
        </p:nvSpPr>
        <p:spPr bwMode="auto">
          <a:xfrm>
            <a:off x="6300788" y="5040313"/>
            <a:ext cx="2305050" cy="915987"/>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 INHIBIDORES E INDUCTORES</a:t>
            </a:r>
            <a:endParaRPr lang="es-ES" b="1">
              <a:solidFill>
                <a:srgbClr val="FF0066"/>
              </a:solidFill>
            </a:endParaRPr>
          </a:p>
        </p:txBody>
      </p:sp>
      <p:sp>
        <p:nvSpPr>
          <p:cNvPr id="23568" name="AutoShape 16" descr="File:CYP2D6 structure.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MX"/>
          </a:p>
        </p:txBody>
      </p:sp>
      <p:pic>
        <p:nvPicPr>
          <p:cNvPr id="23569" name="Picture 18" descr="File:Protein CYP2C19 PDB 1r9o.png"/>
          <p:cNvPicPr>
            <a:picLocks noChangeAspect="1" noChangeArrowheads="1"/>
          </p:cNvPicPr>
          <p:nvPr/>
        </p:nvPicPr>
        <p:blipFill>
          <a:blip r:embed="rId11" cstate="print"/>
          <a:srcRect/>
          <a:stretch>
            <a:fillRect/>
          </a:stretch>
        </p:blipFill>
        <p:spPr bwMode="auto">
          <a:xfrm>
            <a:off x="2627313" y="4772025"/>
            <a:ext cx="2376487" cy="204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37" name="Group 73"/>
          <p:cNvGraphicFramePr>
            <a:graphicFrameLocks noGrp="1"/>
          </p:cNvGraphicFramePr>
          <p:nvPr>
            <p:ph/>
          </p:nvPr>
        </p:nvGraphicFramePr>
        <p:xfrm>
          <a:off x="1692275" y="908050"/>
          <a:ext cx="5842000" cy="4932782"/>
        </p:xfrm>
        <a:graphic>
          <a:graphicData uri="http://schemas.openxmlformats.org/drawingml/2006/table">
            <a:tbl>
              <a:tblPr/>
              <a:tblGrid>
                <a:gridCol w="2016224"/>
                <a:gridCol w="1944216"/>
                <a:gridCol w="1881560"/>
              </a:tblGrid>
              <a:tr h="45937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CYP2C19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FÁRMACOS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r>
              <a:tr h="21614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SUSTRATOS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pitchFamily="34" charset="0"/>
                          <a:cs typeface="Arial" pitchFamily="34" charset="0"/>
                          <a:hlinkClick r:id="rId2" action="ppaction://hlinksldjump"/>
                        </a:rPr>
                        <a:t>Citalopram</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pitchFamily="34" charset="0"/>
                          <a:cs typeface="Arial" pitchFamily="34" charset="0"/>
                          <a:hlinkClick r:id="rId3" action="ppaction://hlinksldjump"/>
                        </a:rPr>
                        <a:t>Diazepam</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Difenilidantona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Hexobarbital</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pitchFamily="34" charset="0"/>
                          <a:cs typeface="Arial" pitchFamily="34" charset="0"/>
                          <a:hlinkClick r:id="rId4" action="ppaction://hlinksldjump"/>
                        </a:rPr>
                        <a:t>Pentobarbital</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pitchFamily="34" charset="0"/>
                          <a:cs typeface="Arial" pitchFamily="34" charset="0"/>
                          <a:hlinkClick r:id="rId5" action="ppaction://hlinksldjump"/>
                        </a:rPr>
                        <a:t>Imipramin</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pitchFamily="34" charset="0"/>
                          <a:cs typeface="Arial" pitchFamily="34" charset="0"/>
                          <a:hlinkClick r:id="rId6" action="ppaction://hlinksldjump"/>
                        </a:rPr>
                        <a:t>Lansoprazol</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1" u="none" strike="noStrike" cap="none" normalizeH="0" baseline="0" dirty="0" smtClean="0">
                          <a:ln>
                            <a:noFill/>
                          </a:ln>
                          <a:solidFill>
                            <a:schemeClr val="tx1"/>
                          </a:solidFill>
                          <a:effectLst/>
                          <a:latin typeface="Arial" pitchFamily="34" charset="0"/>
                          <a:cs typeface="Arial" pitchFamily="34" charset="0"/>
                        </a:rPr>
                        <a:t>S-</a:t>
                      </a:r>
                      <a:r>
                        <a:rPr kumimoji="0" lang="es-ES" sz="2000" b="0" i="0" u="none" strike="noStrike" cap="none" normalizeH="0" baseline="0" dirty="0" err="1" smtClean="0">
                          <a:ln>
                            <a:noFill/>
                          </a:ln>
                          <a:solidFill>
                            <a:schemeClr val="tx1"/>
                          </a:solidFill>
                          <a:effectLst/>
                          <a:latin typeface="Arial" pitchFamily="34" charset="0"/>
                          <a:cs typeface="Arial" pitchFamily="34" charset="0"/>
                        </a:rPr>
                        <a:t>Mefenitoína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Mefobarbital</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pitchFamily="34" charset="0"/>
                          <a:cs typeface="Arial" pitchFamily="34" charset="0"/>
                          <a:hlinkClick r:id="rId7" action="ppaction://hlinksldjump"/>
                        </a:rPr>
                        <a:t>Omeprazol</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Pentamidina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Proguanil</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pitchFamily="34" charset="0"/>
                          <a:cs typeface="Arial" pitchFamily="34" charset="0"/>
                          <a:hlinkClick r:id="rId8" action="ppaction://hlinksldjump"/>
                        </a:rPr>
                        <a:t>Propranolol</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83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INHIBIDORES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Fluconazol</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Teniposide</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Tranilcipromina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r>
              <a:tr h="11899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INDUCTORES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Artemisina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pitchFamily="34" charset="0"/>
                          <a:cs typeface="Arial" pitchFamily="34" charset="0"/>
                          <a:hlinkClick r:id="rId9" action="ppaction://hlinksldjump"/>
                        </a:rPr>
                        <a:t>Rifampicina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r>
            </a:tbl>
          </a:graphicData>
        </a:graphic>
      </p:graphicFrame>
      <p:sp>
        <p:nvSpPr>
          <p:cNvPr id="24" name="23 Botón de acción: Hacia atrás o Anterior">
            <a:hlinkClick r:id="rId10" action="ppaction://hlinksldjump" highlightClick="1"/>
          </p:cNvPr>
          <p:cNvSpPr/>
          <p:nvPr/>
        </p:nvSpPr>
        <p:spPr>
          <a:xfrm>
            <a:off x="323850" y="6092825"/>
            <a:ext cx="719138" cy="431800"/>
          </a:xfrm>
          <a:prstGeom prst="actionButtonBackPrevio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54275"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25604" name="Picture 4" descr="ghasjk"/>
          <p:cNvPicPr>
            <a:picLocks noChangeAspect="1" noChangeArrowheads="1"/>
          </p:cNvPicPr>
          <p:nvPr/>
        </p:nvPicPr>
        <p:blipFill>
          <a:blip r:embed="rId2" cstate="print"/>
          <a:srcRect/>
          <a:stretch>
            <a:fillRect/>
          </a:stretch>
        </p:blipFill>
        <p:spPr bwMode="auto">
          <a:xfrm>
            <a:off x="0" y="0"/>
            <a:ext cx="9144000" cy="6899275"/>
          </a:xfrm>
          <a:prstGeom prst="rect">
            <a:avLst/>
          </a:prstGeom>
          <a:noFill/>
          <a:ln w="9525">
            <a:noFill/>
            <a:miter lim="800000"/>
            <a:headEnd/>
            <a:tailEnd/>
          </a:ln>
        </p:spPr>
      </p:pic>
      <p:sp>
        <p:nvSpPr>
          <p:cNvPr id="25605" name="Text Box 5"/>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CYP2E1</a:t>
            </a:r>
            <a:endParaRPr lang="es-ES" sz="3600" b="1">
              <a:solidFill>
                <a:schemeClr val="bg1"/>
              </a:solidFill>
            </a:endParaRPr>
          </a:p>
        </p:txBody>
      </p:sp>
      <p:sp>
        <p:nvSpPr>
          <p:cNvPr id="25606" name="Text Box 6"/>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25607" name="Text Box 7">
            <a:hlinkClick r:id="rId3"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25608" name="Rectangle 8"/>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25609" name="Text Box 9">
            <a:hlinkClick r:id="rId4"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25610" name="Text Box 10">
            <a:hlinkClick r:id="rId5"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25611" name="Text Box 11">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25612" name="Picture 12"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
        <p:nvSpPr>
          <p:cNvPr id="25613" name="Text Box 13"/>
          <p:cNvSpPr txBox="1">
            <a:spLocks noChangeArrowheads="1"/>
          </p:cNvSpPr>
          <p:nvPr/>
        </p:nvSpPr>
        <p:spPr bwMode="auto">
          <a:xfrm>
            <a:off x="2555875" y="1484313"/>
            <a:ext cx="6588125" cy="3759200"/>
          </a:xfrm>
          <a:prstGeom prst="rect">
            <a:avLst/>
          </a:prstGeom>
          <a:noFill/>
          <a:ln w="9525">
            <a:noFill/>
            <a:miter lim="800000"/>
            <a:headEnd/>
            <a:tailEnd/>
          </a:ln>
        </p:spPr>
        <p:txBody>
          <a:bodyPr>
            <a:spAutoFit/>
          </a:bodyPr>
          <a:lstStyle/>
          <a:p>
            <a:pPr algn="just"/>
            <a:r>
              <a:rPr lang="es-ES" sz="1600">
                <a:solidFill>
                  <a:schemeClr val="bg1"/>
                </a:solidFill>
              </a:rPr>
              <a:t>Citocromo P450 2E1 (CYP2E1 abreviado), un miembro del sistema oxidasa de citocromo P450 de función mixta, está involucrado en el metabolismo de xenobióticos en el cuerpo. En los seres humanos, la enzima CYP2E1 es codificada por el gen CYP2E1. A pesar de que está involucrada en el metabolismo oxidativo de una pequeña gama de sustratos (moléculas polares en su mayoría pequeños), hay muchas interacciones medicamentosas importantes mediadas por el CYP2E1. La mayoría de los medicamentos sometidos a la desactivación por CYP2E1, ya sea directamente o por excreción facilitado por el cuerpo. Además, muchas sustancias son bioactivados por CYP2E1 para formar sus compuestos activos (por ejemplo - ver tabla abajo) CYP2E1, así como la alcohol deshidrogenasa y aldehído deshidrogenasa, es una enzima importante para la conversión de etanol a acetaldehído y acetato en los seres humanos.</a:t>
            </a:r>
            <a:br>
              <a:rPr lang="es-ES" sz="1600">
                <a:solidFill>
                  <a:schemeClr val="bg1"/>
                </a:solidFill>
              </a:rPr>
            </a:br>
            <a:endParaRPr lang="es-ES" sz="1600">
              <a:solidFill>
                <a:schemeClr val="bg1"/>
              </a:solidFill>
            </a:endParaRPr>
          </a:p>
        </p:txBody>
      </p:sp>
      <p:pic>
        <p:nvPicPr>
          <p:cNvPr id="25614" name="Picture 14"/>
          <p:cNvPicPr>
            <a:picLocks noChangeAspect="1" noChangeArrowheads="1"/>
          </p:cNvPicPr>
          <p:nvPr/>
        </p:nvPicPr>
        <p:blipFill>
          <a:blip r:embed="rId9" cstate="print"/>
          <a:srcRect/>
          <a:stretch>
            <a:fillRect/>
          </a:stretch>
        </p:blipFill>
        <p:spPr bwMode="auto">
          <a:xfrm>
            <a:off x="6096000" y="5013325"/>
            <a:ext cx="3048000" cy="1628775"/>
          </a:xfrm>
          <a:prstGeom prst="rect">
            <a:avLst/>
          </a:prstGeom>
          <a:noFill/>
          <a:ln w="9525">
            <a:noFill/>
            <a:miter lim="800000"/>
            <a:headEnd/>
            <a:tailEnd/>
          </a:ln>
        </p:spPr>
      </p:pic>
      <p:sp>
        <p:nvSpPr>
          <p:cNvPr id="25615" name="Text Box 15">
            <a:hlinkClick r:id="rId10" action="ppaction://hlinksldjump"/>
          </p:cNvPr>
          <p:cNvSpPr txBox="1">
            <a:spLocks noChangeArrowheads="1"/>
          </p:cNvSpPr>
          <p:nvPr/>
        </p:nvSpPr>
        <p:spPr bwMode="auto">
          <a:xfrm>
            <a:off x="6300788" y="5229225"/>
            <a:ext cx="2305050" cy="915988"/>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 INHIBIDORES E INDUCTORES</a:t>
            </a:r>
            <a:endParaRPr lang="es-ES" b="1">
              <a:solidFill>
                <a:srgbClr val="FF0066"/>
              </a:solidFill>
            </a:endParaRPr>
          </a:p>
        </p:txBody>
      </p:sp>
      <p:sp>
        <p:nvSpPr>
          <p:cNvPr id="25616" name="AutoShape 16" descr="File:CYP2D6 structure.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MX"/>
          </a:p>
        </p:txBody>
      </p:sp>
      <p:pic>
        <p:nvPicPr>
          <p:cNvPr id="25617" name="Picture 18" descr="201013174642"/>
          <p:cNvPicPr>
            <a:picLocks noChangeAspect="1" noChangeArrowheads="1"/>
          </p:cNvPicPr>
          <p:nvPr/>
        </p:nvPicPr>
        <p:blipFill>
          <a:blip r:embed="rId11" cstate="print"/>
          <a:srcRect/>
          <a:stretch>
            <a:fillRect/>
          </a:stretch>
        </p:blipFill>
        <p:spPr bwMode="auto">
          <a:xfrm>
            <a:off x="2484438" y="4941888"/>
            <a:ext cx="2303462" cy="187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68" name="Group 72"/>
          <p:cNvGraphicFramePr>
            <a:graphicFrameLocks noGrp="1"/>
          </p:cNvGraphicFramePr>
          <p:nvPr>
            <p:ph/>
          </p:nvPr>
        </p:nvGraphicFramePr>
        <p:xfrm>
          <a:off x="1763713" y="274638"/>
          <a:ext cx="6923087" cy="6472556"/>
        </p:xfrm>
        <a:graphic>
          <a:graphicData uri="http://schemas.openxmlformats.org/drawingml/2006/table">
            <a:tbl>
              <a:tblPr/>
              <a:tblGrid>
                <a:gridCol w="1990725"/>
                <a:gridCol w="2198687"/>
                <a:gridCol w="2733675"/>
              </a:tblGrid>
              <a:tr h="725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000" b="0" i="0" u="none" strike="noStrike" cap="none" normalizeH="0" baseline="0" dirty="0" smtClean="0">
                          <a:ln>
                            <a:noFill/>
                          </a:ln>
                          <a:solidFill>
                            <a:schemeClr val="tx1"/>
                          </a:solidFill>
                          <a:effectLst/>
                          <a:latin typeface="Arial" pitchFamily="34" charset="0"/>
                          <a:cs typeface="Arial" pitchFamily="34" charset="0"/>
                        </a:rPr>
                        <a:t>CYP2E1</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pitchFamily="34" charset="0"/>
                          <a:cs typeface="Arial" pitchFamily="34" charset="0"/>
                        </a:rPr>
                        <a:t>FARMACOS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r>
              <a:tr h="2401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SUSTRATOS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pitchFamily="34" charset="0"/>
                          <a:cs typeface="Arial" pitchFamily="34" charset="0"/>
                          <a:hlinkClick r:id="rId2" action="ppaction://hlinksldjump"/>
                        </a:rPr>
                        <a:t>Acetaminofen</a:t>
                      </a:r>
                      <a:endParaRPr kumimoji="0" lang="es-ES" sz="2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Alcohol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Anilina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Benceno</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0000"/>
                          </a:solidFill>
                          <a:effectLst/>
                          <a:latin typeface="Arial" pitchFamily="34" charset="0"/>
                          <a:cs typeface="Arial" pitchFamily="34" charset="0"/>
                          <a:hlinkClick r:id="rId3" action="ppaction://hlinksldjump"/>
                        </a:rPr>
                        <a:t>Cafeína</a:t>
                      </a:r>
                      <a:endParaRPr kumimoji="0" lang="es-ES" sz="2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Clorzoxazona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pitchFamily="34" charset="0"/>
                          <a:cs typeface="Arial" pitchFamily="34" charset="0"/>
                          <a:hlinkClick r:id="rId4" action="ppaction://hlinksldjump"/>
                        </a:rPr>
                        <a:t>Dapsona</a:t>
                      </a:r>
                      <a:endParaRPr kumimoji="0" lang="es-ES" sz="2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Enflurano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Alcanos </a:t>
                      </a:r>
                      <a:r>
                        <a:rPr kumimoji="0" lang="es-ES" sz="2000" b="0" i="0" u="none" strike="noStrike" cap="none" normalizeH="0" baseline="0" dirty="0" err="1" smtClean="0">
                          <a:ln>
                            <a:noFill/>
                          </a:ln>
                          <a:solidFill>
                            <a:schemeClr val="tx1"/>
                          </a:solidFill>
                          <a:effectLst/>
                          <a:latin typeface="Arial" pitchFamily="34" charset="0"/>
                          <a:cs typeface="Arial" pitchFamily="34" charset="0"/>
                        </a:rPr>
                        <a:t>halogenados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Isoflurano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Metilformamida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4-nitrofenol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Nitrosaminas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Estireno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0000"/>
                          </a:solidFill>
                          <a:effectLst/>
                          <a:latin typeface="Arial" pitchFamily="34" charset="0"/>
                          <a:cs typeface="Arial" pitchFamily="34" charset="0"/>
                          <a:hlinkClick r:id="rId5" action="ppaction://hlinksldjump"/>
                        </a:rPr>
                        <a:t>Teofilina</a:t>
                      </a:r>
                      <a:endParaRPr kumimoji="0" lang="es-ES" sz="2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14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pitchFamily="34" charset="0"/>
                          <a:cs typeface="Arial" pitchFamily="34" charset="0"/>
                        </a:rPr>
                        <a:t>INHIBIDORES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3-amino-1,2,4-triazol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Dietilditiocarbamato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Dihidrocapsaicina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Dimetil</a:t>
                      </a:r>
                      <a:r>
                        <a:rPr kumimoji="0" lang="es-ES" sz="2000" b="0" i="0" u="none" strike="noStrike" cap="none" normalizeH="0" baseline="0" dirty="0" smtClean="0">
                          <a:ln>
                            <a:noFill/>
                          </a:ln>
                          <a:solidFill>
                            <a:schemeClr val="tx1"/>
                          </a:solidFill>
                          <a:effectLst/>
                          <a:latin typeface="Arial" pitchFamily="34" charset="0"/>
                          <a:cs typeface="Arial" pitchFamily="34" charset="0"/>
                        </a:rPr>
                        <a:t> </a:t>
                      </a:r>
                      <a:r>
                        <a:rPr kumimoji="0" lang="es-ES" sz="2000" b="0" i="0" u="none" strike="noStrike" cap="none" normalizeH="0" baseline="0" dirty="0" err="1" smtClean="0">
                          <a:ln>
                            <a:noFill/>
                          </a:ln>
                          <a:solidFill>
                            <a:schemeClr val="tx1"/>
                          </a:solidFill>
                          <a:effectLst/>
                          <a:latin typeface="Arial" pitchFamily="34" charset="0"/>
                          <a:cs typeface="Arial" pitchFamily="34" charset="0"/>
                        </a:rPr>
                        <a:t>sulfóxido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Disulfiram</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4-metilpirasol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Fenetilisotiocianato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r>
              <a:tr h="992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pitchFamily="34" charset="0"/>
                          <a:cs typeface="Arial" pitchFamily="34" charset="0"/>
                        </a:rPr>
                        <a:t>INDUCTORES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Etanol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Isoniazida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r>
            </a:tbl>
          </a:graphicData>
        </a:graphic>
      </p:graphicFrame>
      <p:sp>
        <p:nvSpPr>
          <p:cNvPr id="24" name="23 Botón de acción: Hacia atrás o Anterior">
            <a:hlinkClick r:id="rId6" action="ppaction://hlinksldjump" highlightClick="1"/>
          </p:cNvPr>
          <p:cNvSpPr/>
          <p:nvPr/>
        </p:nvSpPr>
        <p:spPr>
          <a:xfrm>
            <a:off x="179388" y="6092825"/>
            <a:ext cx="720725" cy="431800"/>
          </a:xfrm>
          <a:prstGeom prst="actionButtonBackPrevio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66563"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27652" name="Picture 4" descr="ghasjk"/>
          <p:cNvPicPr>
            <a:picLocks noChangeAspect="1" noChangeArrowheads="1"/>
          </p:cNvPicPr>
          <p:nvPr/>
        </p:nvPicPr>
        <p:blipFill>
          <a:blip r:embed="rId2" cstate="print"/>
          <a:srcRect/>
          <a:stretch>
            <a:fillRect/>
          </a:stretch>
        </p:blipFill>
        <p:spPr bwMode="auto">
          <a:xfrm>
            <a:off x="0" y="0"/>
            <a:ext cx="9144000" cy="6899275"/>
          </a:xfrm>
          <a:prstGeom prst="rect">
            <a:avLst/>
          </a:prstGeom>
          <a:noFill/>
          <a:ln w="9525">
            <a:noFill/>
            <a:miter lim="800000"/>
            <a:headEnd/>
            <a:tailEnd/>
          </a:ln>
        </p:spPr>
      </p:pic>
      <p:sp>
        <p:nvSpPr>
          <p:cNvPr id="27653" name="Text Box 5"/>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INHIBIDORES</a:t>
            </a:r>
            <a:endParaRPr lang="es-ES" sz="3600" b="1">
              <a:solidFill>
                <a:schemeClr val="bg1"/>
              </a:solidFill>
            </a:endParaRPr>
          </a:p>
        </p:txBody>
      </p:sp>
      <p:sp>
        <p:nvSpPr>
          <p:cNvPr id="27654" name="Text Box 6"/>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27655" name="Text Box 7">
            <a:hlinkClick r:id="rId3"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27656" name="Rectangle 8"/>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27657" name="Text Box 9">
            <a:hlinkClick r:id="rId4"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27658" name="Text Box 10">
            <a:hlinkClick r:id="rId5"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27659" name="Text Box 11">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27660" name="Picture 12"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
        <p:nvSpPr>
          <p:cNvPr id="27661" name="AutoShape 16" descr="File:CYP2D6 structure.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MX"/>
          </a:p>
        </p:txBody>
      </p:sp>
      <p:graphicFrame>
        <p:nvGraphicFramePr>
          <p:cNvPr id="66620" name="Group 60"/>
          <p:cNvGraphicFramePr>
            <a:graphicFrameLocks noGrp="1"/>
          </p:cNvGraphicFramePr>
          <p:nvPr/>
        </p:nvGraphicFramePr>
        <p:xfrm>
          <a:off x="2700338" y="1412875"/>
          <a:ext cx="6253162" cy="5303520"/>
        </p:xfrm>
        <a:graphic>
          <a:graphicData uri="http://schemas.openxmlformats.org/drawingml/2006/table">
            <a:tbl>
              <a:tblPr/>
              <a:tblGrid>
                <a:gridCol w="2212975"/>
                <a:gridCol w="2108200"/>
                <a:gridCol w="1931987"/>
              </a:tblGrid>
              <a:tr h="405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FFFFFF"/>
                          </a:solidFill>
                          <a:effectLst/>
                          <a:latin typeface="Arial" pitchFamily="34" charset="0"/>
                          <a:cs typeface="Arial" pitchFamily="34" charset="0"/>
                        </a:rPr>
                        <a:t>α -</a:t>
                      </a:r>
                      <a:r>
                        <a:rPr kumimoji="0" lang="es-ES" sz="1800" b="0" i="0" u="none" strike="noStrike" cap="none" normalizeH="0" baseline="0" dirty="0" err="1" smtClean="0">
                          <a:ln>
                            <a:noFill/>
                          </a:ln>
                          <a:solidFill>
                            <a:srgbClr val="FFFFFF"/>
                          </a:solidFill>
                          <a:effectLst/>
                          <a:latin typeface="Arial" pitchFamily="34" charset="0"/>
                          <a:cs typeface="Arial" pitchFamily="34" charset="0"/>
                        </a:rPr>
                        <a:t>Naptoflavona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FFFFFF"/>
                          </a:solidFill>
                          <a:effectLst/>
                          <a:latin typeface="Arial" pitchFamily="34" charset="0"/>
                          <a:cs typeface="Arial" pitchFamily="34" charset="0"/>
                        </a:rPr>
                        <a:t>3-amino-1,2,4-triazol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FFFFFF"/>
                          </a:solidFill>
                          <a:effectLst/>
                          <a:latin typeface="Arial" pitchFamily="34" charset="0"/>
                          <a:cs typeface="Arial" pitchFamily="34" charset="0"/>
                        </a:rPr>
                        <a:t>4-metilpirasol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FFFFFF"/>
                          </a:solidFill>
                          <a:effectLst/>
                          <a:latin typeface="Arial" pitchFamily="34" charset="0"/>
                          <a:cs typeface="Arial" pitchFamily="34" charset="0"/>
                        </a:rPr>
                        <a:t>8-metoxipsoralen</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FFFFFF"/>
                          </a:solidFill>
                          <a:effectLst/>
                          <a:latin typeface="Arial" pitchFamily="34" charset="0"/>
                          <a:cs typeface="Arial" pitchFamily="34" charset="0"/>
                        </a:rPr>
                        <a:t>9-Etilnilfenatrin</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Ajmalicina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Amprenavir</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Celecoxib</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Ciprofloxacina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Clotrimazol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Corinantina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Delavirdina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Dietilditiocarbamato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Dihidrocapsaicina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Dimetil</a:t>
                      </a:r>
                      <a:r>
                        <a:rPr kumimoji="0" lang="es-ES" sz="1800" b="0" i="0" u="none" strike="noStrike" cap="none" normalizeH="0" baseline="0" dirty="0" smtClean="0">
                          <a:ln>
                            <a:noFill/>
                          </a:ln>
                          <a:solidFill>
                            <a:srgbClr val="FFFFFF"/>
                          </a:solidFill>
                          <a:effectLst/>
                          <a:latin typeface="Arial" pitchFamily="34" charset="0"/>
                          <a:cs typeface="Arial" pitchFamily="34" charset="0"/>
                        </a:rPr>
                        <a:t> </a:t>
                      </a:r>
                      <a:r>
                        <a:rPr kumimoji="0" lang="es-ES" sz="1800" b="0" i="0" u="none" strike="noStrike" cap="none" normalizeH="0" baseline="0" dirty="0" err="1" smtClean="0">
                          <a:ln>
                            <a:noFill/>
                          </a:ln>
                          <a:solidFill>
                            <a:srgbClr val="FFFFFF"/>
                          </a:solidFill>
                          <a:effectLst/>
                          <a:latin typeface="Arial" pitchFamily="34" charset="0"/>
                          <a:cs typeface="Arial" pitchFamily="34" charset="0"/>
                        </a:rPr>
                        <a:t>sulfóxido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Disulfiram</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Etinilestradiol</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Etopside</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Fenetilisotiocianato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Fluconazol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0000"/>
                          </a:solidFill>
                          <a:effectLst/>
                          <a:latin typeface="Arial" pitchFamily="34" charset="0"/>
                          <a:cs typeface="Arial" pitchFamily="34" charset="0"/>
                          <a:hlinkClick r:id="rId9" action="ppaction://hlinksldjump"/>
                        </a:rPr>
                        <a:t>Fluoxetina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Fluvoxamina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Furafilina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Gestoden</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0000"/>
                          </a:solidFill>
                          <a:effectLst/>
                          <a:latin typeface="Arial" pitchFamily="34" charset="0"/>
                          <a:cs typeface="Arial" pitchFamily="34" charset="0"/>
                          <a:hlinkClick r:id="rId10" action="ppaction://hlinksldjump"/>
                        </a:rPr>
                        <a:t>Indinavir</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Itraconazol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Ketoconazol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Letrozol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Lobelina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Metoxiclor</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Miconazol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0000"/>
                          </a:solidFill>
                          <a:effectLst/>
                          <a:latin typeface="Arial" pitchFamily="34" charset="0"/>
                          <a:cs typeface="Arial" pitchFamily="34" charset="0"/>
                          <a:hlinkClick r:id="rId11" action="ppaction://hlinksldjump"/>
                        </a:rPr>
                        <a:t>Nelfinavir</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Nicardipina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Orfenadrin</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Pilocarpin</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Propidina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Quercetina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Quinidina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Ritonavir</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1" u="none" strike="noStrike" cap="none" normalizeH="0" baseline="0" dirty="0" smtClean="0">
                          <a:ln>
                            <a:noFill/>
                          </a:ln>
                          <a:solidFill>
                            <a:srgbClr val="FFFFFF"/>
                          </a:solidFill>
                          <a:effectLst/>
                          <a:latin typeface="Arial" pitchFamily="34" charset="0"/>
                          <a:cs typeface="Arial" pitchFamily="34" charset="0"/>
                        </a:rPr>
                        <a:t>R</a:t>
                      </a:r>
                      <a:r>
                        <a:rPr kumimoji="0" lang="es-ES" sz="1800" b="0" i="0" u="none" strike="noStrike" cap="none" normalizeH="0" baseline="0" dirty="0" smtClean="0">
                          <a:ln>
                            <a:noFill/>
                          </a:ln>
                          <a:solidFill>
                            <a:srgbClr val="FFFFFF"/>
                          </a:solidFill>
                          <a:effectLst/>
                          <a:latin typeface="Arial" pitchFamily="34" charset="0"/>
                          <a:cs typeface="Arial" pitchFamily="34" charset="0"/>
                        </a:rPr>
                        <a:t>-</a:t>
                      </a:r>
                      <a:r>
                        <a:rPr kumimoji="0" lang="es-ES" sz="1800" b="0" i="0" u="none" strike="noStrike" cap="none" normalizeH="0" baseline="0" dirty="0" err="1" smtClean="0">
                          <a:ln>
                            <a:noFill/>
                          </a:ln>
                          <a:solidFill>
                            <a:srgbClr val="FFFFFF"/>
                          </a:solidFill>
                          <a:effectLst/>
                          <a:latin typeface="Arial" pitchFamily="34" charset="0"/>
                          <a:cs typeface="Arial" pitchFamily="34" charset="0"/>
                        </a:rPr>
                        <a:t>Verapamil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0000"/>
                          </a:solidFill>
                          <a:effectLst/>
                          <a:latin typeface="Arial" pitchFamily="34" charset="0"/>
                          <a:cs typeface="Arial" pitchFamily="34" charset="0"/>
                          <a:hlinkClick r:id="rId12" action="ppaction://hlinksldjump"/>
                        </a:rPr>
                        <a:t>Saquinavir</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Sulfafenazol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Sulfinpirazon</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Tamoxifen</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Teniposide</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FFFF"/>
                          </a:solidFill>
                          <a:effectLst/>
                          <a:latin typeface="Arial" pitchFamily="34" charset="0"/>
                          <a:cs typeface="Arial" pitchFamily="34" charset="0"/>
                        </a:rPr>
                        <a:t>Tranilcipromina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0000"/>
                          </a:solidFill>
                          <a:effectLst/>
                          <a:latin typeface="Arial" pitchFamily="34" charset="0"/>
                          <a:cs typeface="Arial" pitchFamily="34" charset="0"/>
                          <a:hlinkClick r:id="rId13" action="ppaction://hlinksldjump"/>
                        </a:rPr>
                        <a:t>Trifluperidol</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0000"/>
                          </a:solidFill>
                          <a:effectLst/>
                          <a:latin typeface="Arial" pitchFamily="34" charset="0"/>
                          <a:cs typeface="Arial" pitchFamily="34" charset="0"/>
                          <a:hlinkClick r:id="rId14" action="ppaction://hlinksldjump"/>
                        </a:rPr>
                        <a:t>Troleandomicina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0000"/>
                          </a:solidFill>
                          <a:effectLst/>
                          <a:latin typeface="Arial" pitchFamily="34" charset="0"/>
                          <a:cs typeface="Arial" pitchFamily="34" charset="0"/>
                          <a:hlinkClick r:id="rId15" action="ppaction://hlinksldjump"/>
                        </a:rPr>
                        <a:t>Verapamil</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FFFFFF"/>
                          </a:solidFill>
                          <a:effectLst/>
                          <a:latin typeface="Arial" pitchFamily="34" charset="0"/>
                          <a:cs typeface="Arial" pitchFamily="34" charset="0"/>
                        </a:rPr>
                        <a:t>Yohimbina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27672" name="Rectangle 61">
            <a:hlinkClick r:id="rId16" action="ppaction://hlinksldjump"/>
          </p:cNvPr>
          <p:cNvSpPr>
            <a:spLocks noChangeArrowheads="1"/>
          </p:cNvSpPr>
          <p:nvPr/>
        </p:nvSpPr>
        <p:spPr bwMode="auto">
          <a:xfrm>
            <a:off x="2843213" y="1557338"/>
            <a:ext cx="1800225" cy="142875"/>
          </a:xfrm>
          <a:prstGeom prst="rect">
            <a:avLst/>
          </a:prstGeom>
          <a:noFill/>
          <a:ln w="9525">
            <a:noFill/>
            <a:miter lim="800000"/>
            <a:headEnd/>
            <a:tailEnd/>
          </a:ln>
        </p:spPr>
        <p:txBody>
          <a:bodyPr wrap="none" anchor="ctr"/>
          <a:lstStyle/>
          <a:p>
            <a:endParaRPr lang="es-MX"/>
          </a:p>
        </p:txBody>
      </p:sp>
      <p:sp>
        <p:nvSpPr>
          <p:cNvPr id="27673" name="Rectangle 62"/>
          <p:cNvSpPr>
            <a:spLocks noChangeArrowheads="1"/>
          </p:cNvSpPr>
          <p:nvPr/>
        </p:nvSpPr>
        <p:spPr bwMode="auto">
          <a:xfrm>
            <a:off x="2843213" y="1844675"/>
            <a:ext cx="1800225" cy="142875"/>
          </a:xfrm>
          <a:prstGeom prst="rect">
            <a:avLst/>
          </a:prstGeom>
          <a:noFill/>
          <a:ln w="9525">
            <a:noFill/>
            <a:miter lim="800000"/>
            <a:headEnd/>
            <a:tailEnd/>
          </a:ln>
        </p:spPr>
        <p:txBody>
          <a:bodyPr wrap="none" anchor="ctr"/>
          <a:lstStyle/>
          <a:p>
            <a:endParaRPr lang="es-MX"/>
          </a:p>
        </p:txBody>
      </p:sp>
      <p:sp>
        <p:nvSpPr>
          <p:cNvPr id="27674" name="Rectangle 63">
            <a:hlinkClick r:id="rId17" action="ppaction://hlinksldjump"/>
          </p:cNvPr>
          <p:cNvSpPr>
            <a:spLocks noChangeArrowheads="1"/>
          </p:cNvSpPr>
          <p:nvPr/>
        </p:nvSpPr>
        <p:spPr bwMode="auto">
          <a:xfrm>
            <a:off x="2771775" y="2133600"/>
            <a:ext cx="1800225" cy="142875"/>
          </a:xfrm>
          <a:prstGeom prst="rect">
            <a:avLst/>
          </a:prstGeom>
          <a:noFill/>
          <a:ln w="9525">
            <a:noFill/>
            <a:miter lim="800000"/>
            <a:headEnd/>
            <a:tailEnd/>
          </a:ln>
        </p:spPr>
        <p:txBody>
          <a:bodyPr wrap="none" anchor="ctr"/>
          <a:lstStyle/>
          <a:p>
            <a:endParaRPr lang="es-MX"/>
          </a:p>
        </p:txBody>
      </p:sp>
      <p:sp>
        <p:nvSpPr>
          <p:cNvPr id="27675" name="Rectangle 64">
            <a:hlinkClick r:id="rId18" action="ppaction://hlinksldjump"/>
          </p:cNvPr>
          <p:cNvSpPr>
            <a:spLocks noChangeArrowheads="1"/>
          </p:cNvSpPr>
          <p:nvPr/>
        </p:nvSpPr>
        <p:spPr bwMode="auto">
          <a:xfrm>
            <a:off x="2771775" y="2924175"/>
            <a:ext cx="1800225" cy="142875"/>
          </a:xfrm>
          <a:prstGeom prst="rect">
            <a:avLst/>
          </a:prstGeom>
          <a:noFill/>
          <a:ln w="9525">
            <a:noFill/>
            <a:miter lim="800000"/>
            <a:headEnd/>
            <a:tailEnd/>
          </a:ln>
        </p:spPr>
        <p:txBody>
          <a:bodyPr wrap="none" anchor="ctr"/>
          <a:lstStyle/>
          <a:p>
            <a:endParaRPr lang="es-MX"/>
          </a:p>
        </p:txBody>
      </p:sp>
      <p:sp>
        <p:nvSpPr>
          <p:cNvPr id="27676" name="Rectangle 65"/>
          <p:cNvSpPr>
            <a:spLocks noChangeArrowheads="1"/>
          </p:cNvSpPr>
          <p:nvPr/>
        </p:nvSpPr>
        <p:spPr bwMode="auto">
          <a:xfrm>
            <a:off x="6300788" y="71438"/>
            <a:ext cx="1800225" cy="142875"/>
          </a:xfrm>
          <a:prstGeom prst="rect">
            <a:avLst/>
          </a:prstGeom>
          <a:noFill/>
          <a:ln w="9525">
            <a:solidFill>
              <a:schemeClr val="tx1"/>
            </a:solidFill>
            <a:miter lim="800000"/>
            <a:headEnd/>
            <a:tailEnd/>
          </a:ln>
        </p:spPr>
        <p:txBody>
          <a:bodyPr wrap="none" anchor="ctr"/>
          <a:lstStyle/>
          <a:p>
            <a:endParaRPr lang="es-MX"/>
          </a:p>
        </p:txBody>
      </p:sp>
      <p:sp>
        <p:nvSpPr>
          <p:cNvPr id="27677" name="Rectangle 66"/>
          <p:cNvSpPr>
            <a:spLocks noChangeArrowheads="1"/>
          </p:cNvSpPr>
          <p:nvPr/>
        </p:nvSpPr>
        <p:spPr bwMode="auto">
          <a:xfrm>
            <a:off x="7021513" y="0"/>
            <a:ext cx="1800225" cy="142875"/>
          </a:xfrm>
          <a:prstGeom prst="rect">
            <a:avLst/>
          </a:prstGeom>
          <a:noFill/>
          <a:ln w="9525">
            <a:solidFill>
              <a:schemeClr val="tx1"/>
            </a:solidFill>
            <a:miter lim="800000"/>
            <a:headEnd/>
            <a:tailEnd/>
          </a:ln>
        </p:spPr>
        <p:txBody>
          <a:bodyPr wrap="none" anchor="ctr"/>
          <a:lstStyle/>
          <a:p>
            <a:endParaRPr lang="es-MX"/>
          </a:p>
        </p:txBody>
      </p:sp>
      <p:sp>
        <p:nvSpPr>
          <p:cNvPr id="27678" name="Rectangle 67">
            <a:hlinkClick r:id="rId19" action="ppaction://hlinksldjump"/>
          </p:cNvPr>
          <p:cNvSpPr>
            <a:spLocks noChangeArrowheads="1"/>
          </p:cNvSpPr>
          <p:nvPr/>
        </p:nvSpPr>
        <p:spPr bwMode="auto">
          <a:xfrm>
            <a:off x="2771775" y="2636838"/>
            <a:ext cx="1800225" cy="142875"/>
          </a:xfrm>
          <a:prstGeom prst="rect">
            <a:avLst/>
          </a:prstGeom>
          <a:noFill/>
          <a:ln w="9525">
            <a:noFill/>
            <a:miter lim="800000"/>
            <a:headEnd/>
            <a:tailEnd/>
          </a:ln>
        </p:spPr>
        <p:txBody>
          <a:bodyPr wrap="none" anchor="ctr"/>
          <a:lstStyle/>
          <a:p>
            <a:endParaRPr lang="es-MX"/>
          </a:p>
        </p:txBody>
      </p:sp>
      <p:sp>
        <p:nvSpPr>
          <p:cNvPr id="27679" name="Rectangle 68">
            <a:hlinkClick r:id="rId17" action="ppaction://hlinksldjump"/>
          </p:cNvPr>
          <p:cNvSpPr>
            <a:spLocks noChangeArrowheads="1"/>
          </p:cNvSpPr>
          <p:nvPr/>
        </p:nvSpPr>
        <p:spPr bwMode="auto">
          <a:xfrm>
            <a:off x="2843213" y="4868863"/>
            <a:ext cx="1800225" cy="142875"/>
          </a:xfrm>
          <a:prstGeom prst="rect">
            <a:avLst/>
          </a:prstGeom>
          <a:noFill/>
          <a:ln w="9525">
            <a:noFill/>
            <a:miter lim="800000"/>
            <a:headEnd/>
            <a:tailEnd/>
          </a:ln>
        </p:spPr>
        <p:txBody>
          <a:bodyPr wrap="none" anchor="ctr"/>
          <a:lstStyle/>
          <a:p>
            <a:endParaRPr lang="es-MX"/>
          </a:p>
        </p:txBody>
      </p:sp>
      <p:sp>
        <p:nvSpPr>
          <p:cNvPr id="27680" name="Rectangle 69">
            <a:hlinkClick r:id="rId20" action="ppaction://hlinksldjump"/>
          </p:cNvPr>
          <p:cNvSpPr>
            <a:spLocks noChangeArrowheads="1"/>
          </p:cNvSpPr>
          <p:nvPr/>
        </p:nvSpPr>
        <p:spPr bwMode="auto">
          <a:xfrm>
            <a:off x="2771775" y="4005263"/>
            <a:ext cx="1800225" cy="142875"/>
          </a:xfrm>
          <a:prstGeom prst="rect">
            <a:avLst/>
          </a:prstGeom>
          <a:noFill/>
          <a:ln w="9525">
            <a:noFill/>
            <a:miter lim="800000"/>
            <a:headEnd/>
            <a:tailEnd/>
          </a:ln>
        </p:spPr>
        <p:txBody>
          <a:bodyPr wrap="none" anchor="ctr"/>
          <a:lstStyle/>
          <a:p>
            <a:endParaRPr lang="es-MX"/>
          </a:p>
        </p:txBody>
      </p:sp>
      <p:sp>
        <p:nvSpPr>
          <p:cNvPr id="27681" name="Rectangle 70"/>
          <p:cNvSpPr>
            <a:spLocks noChangeArrowheads="1"/>
          </p:cNvSpPr>
          <p:nvPr/>
        </p:nvSpPr>
        <p:spPr bwMode="auto">
          <a:xfrm>
            <a:off x="6588125" y="71438"/>
            <a:ext cx="1800225" cy="142875"/>
          </a:xfrm>
          <a:prstGeom prst="rect">
            <a:avLst/>
          </a:prstGeom>
          <a:noFill/>
          <a:ln w="9525">
            <a:solidFill>
              <a:schemeClr val="tx1"/>
            </a:solidFill>
            <a:miter lim="800000"/>
            <a:headEnd/>
            <a:tailEnd/>
          </a:ln>
        </p:spPr>
        <p:txBody>
          <a:bodyPr wrap="none" anchor="ctr"/>
          <a:lstStyle/>
          <a:p>
            <a:endParaRPr lang="es-MX"/>
          </a:p>
        </p:txBody>
      </p:sp>
      <p:sp>
        <p:nvSpPr>
          <p:cNvPr id="27682" name="Rectangle 71"/>
          <p:cNvSpPr>
            <a:spLocks noChangeArrowheads="1"/>
          </p:cNvSpPr>
          <p:nvPr/>
        </p:nvSpPr>
        <p:spPr bwMode="auto">
          <a:xfrm>
            <a:off x="6588125" y="71438"/>
            <a:ext cx="1800225" cy="142875"/>
          </a:xfrm>
          <a:prstGeom prst="rect">
            <a:avLst/>
          </a:prstGeom>
          <a:noFill/>
          <a:ln w="9525">
            <a:solidFill>
              <a:schemeClr val="tx1"/>
            </a:solidFill>
            <a:miter lim="800000"/>
            <a:headEnd/>
            <a:tailEnd/>
          </a:ln>
        </p:spPr>
        <p:txBody>
          <a:bodyPr wrap="none" anchor="ctr"/>
          <a:lstStyle/>
          <a:p>
            <a:endParaRPr lang="es-MX"/>
          </a:p>
        </p:txBody>
      </p:sp>
      <p:sp>
        <p:nvSpPr>
          <p:cNvPr id="27683" name="Rectangle 72">
            <a:hlinkClick r:id="rId18" action="ppaction://hlinksldjump"/>
          </p:cNvPr>
          <p:cNvSpPr>
            <a:spLocks noChangeArrowheads="1"/>
          </p:cNvSpPr>
          <p:nvPr/>
        </p:nvSpPr>
        <p:spPr bwMode="auto">
          <a:xfrm>
            <a:off x="2771775" y="3500438"/>
            <a:ext cx="1800225" cy="142875"/>
          </a:xfrm>
          <a:prstGeom prst="rect">
            <a:avLst/>
          </a:prstGeom>
          <a:noFill/>
          <a:ln w="9525">
            <a:noFill/>
            <a:miter lim="800000"/>
            <a:headEnd/>
            <a:tailEnd/>
          </a:ln>
        </p:spPr>
        <p:txBody>
          <a:bodyPr wrap="none" anchor="ctr"/>
          <a:lstStyle/>
          <a:p>
            <a:endParaRPr lang="es-MX"/>
          </a:p>
        </p:txBody>
      </p:sp>
      <p:sp>
        <p:nvSpPr>
          <p:cNvPr id="27684" name="Rectangle 73"/>
          <p:cNvSpPr>
            <a:spLocks noChangeArrowheads="1"/>
          </p:cNvSpPr>
          <p:nvPr/>
        </p:nvSpPr>
        <p:spPr bwMode="auto">
          <a:xfrm>
            <a:off x="6804025" y="71438"/>
            <a:ext cx="1800225" cy="142875"/>
          </a:xfrm>
          <a:prstGeom prst="rect">
            <a:avLst/>
          </a:prstGeom>
          <a:noFill/>
          <a:ln w="9525">
            <a:solidFill>
              <a:schemeClr val="tx1"/>
            </a:solidFill>
            <a:miter lim="800000"/>
            <a:headEnd/>
            <a:tailEnd/>
          </a:ln>
        </p:spPr>
        <p:txBody>
          <a:bodyPr wrap="none" anchor="ctr"/>
          <a:lstStyle/>
          <a:p>
            <a:endParaRPr lang="es-MX"/>
          </a:p>
        </p:txBody>
      </p:sp>
      <p:sp>
        <p:nvSpPr>
          <p:cNvPr id="27685" name="Rectangle 74">
            <a:hlinkClick r:id="rId21" action="ppaction://hlinksldjump"/>
          </p:cNvPr>
          <p:cNvSpPr>
            <a:spLocks noChangeArrowheads="1"/>
          </p:cNvSpPr>
          <p:nvPr/>
        </p:nvSpPr>
        <p:spPr bwMode="auto">
          <a:xfrm>
            <a:off x="2771775" y="2349500"/>
            <a:ext cx="1800225" cy="142875"/>
          </a:xfrm>
          <a:prstGeom prst="rect">
            <a:avLst/>
          </a:prstGeom>
          <a:noFill/>
          <a:ln w="9525">
            <a:noFill/>
            <a:miter lim="800000"/>
            <a:headEnd/>
            <a:tailEnd/>
          </a:ln>
        </p:spPr>
        <p:txBody>
          <a:bodyPr wrap="none" anchor="ctr"/>
          <a:lstStyle/>
          <a:p>
            <a:endParaRPr lang="es-MX"/>
          </a:p>
        </p:txBody>
      </p:sp>
      <p:sp>
        <p:nvSpPr>
          <p:cNvPr id="27686" name="Rectangle 75"/>
          <p:cNvSpPr>
            <a:spLocks noChangeArrowheads="1"/>
          </p:cNvSpPr>
          <p:nvPr/>
        </p:nvSpPr>
        <p:spPr bwMode="auto">
          <a:xfrm>
            <a:off x="7164388" y="71438"/>
            <a:ext cx="1800225" cy="142875"/>
          </a:xfrm>
          <a:prstGeom prst="rect">
            <a:avLst/>
          </a:prstGeom>
          <a:noFill/>
          <a:ln w="9525">
            <a:solidFill>
              <a:schemeClr val="tx1"/>
            </a:solidFill>
            <a:miter lim="800000"/>
            <a:headEnd/>
            <a:tailEnd/>
          </a:ln>
        </p:spPr>
        <p:txBody>
          <a:bodyPr wrap="none" anchor="ctr"/>
          <a:lstStyle/>
          <a:p>
            <a:endParaRPr lang="es-MX"/>
          </a:p>
        </p:txBody>
      </p:sp>
      <p:sp>
        <p:nvSpPr>
          <p:cNvPr id="27687" name="Rectangle 76">
            <a:hlinkClick r:id="rId20" action="ppaction://hlinksldjump"/>
          </p:cNvPr>
          <p:cNvSpPr>
            <a:spLocks noChangeArrowheads="1"/>
          </p:cNvSpPr>
          <p:nvPr/>
        </p:nvSpPr>
        <p:spPr bwMode="auto">
          <a:xfrm>
            <a:off x="2843213" y="5949950"/>
            <a:ext cx="1800225" cy="142875"/>
          </a:xfrm>
          <a:prstGeom prst="rect">
            <a:avLst/>
          </a:prstGeom>
          <a:noFill/>
          <a:ln w="9525">
            <a:noFill/>
            <a:miter lim="800000"/>
            <a:headEnd/>
            <a:tailEnd/>
          </a:ln>
        </p:spPr>
        <p:txBody>
          <a:bodyPr wrap="none" anchor="ctr"/>
          <a:lstStyle/>
          <a:p>
            <a:endParaRPr lang="es-MX"/>
          </a:p>
        </p:txBody>
      </p:sp>
      <p:sp>
        <p:nvSpPr>
          <p:cNvPr id="27688" name="Rectangle 77">
            <a:hlinkClick r:id="rId17" action="ppaction://hlinksldjump"/>
          </p:cNvPr>
          <p:cNvSpPr>
            <a:spLocks noChangeArrowheads="1"/>
          </p:cNvSpPr>
          <p:nvPr/>
        </p:nvSpPr>
        <p:spPr bwMode="auto">
          <a:xfrm>
            <a:off x="2771775" y="5661025"/>
            <a:ext cx="1800225" cy="142875"/>
          </a:xfrm>
          <a:prstGeom prst="rect">
            <a:avLst/>
          </a:prstGeom>
          <a:noFill/>
          <a:ln w="9525">
            <a:noFill/>
            <a:miter lim="800000"/>
            <a:headEnd/>
            <a:tailEnd/>
          </a:ln>
        </p:spPr>
        <p:txBody>
          <a:bodyPr wrap="none" anchor="ctr"/>
          <a:lstStyle/>
          <a:p>
            <a:endParaRPr lang="es-MX"/>
          </a:p>
        </p:txBody>
      </p:sp>
      <p:sp>
        <p:nvSpPr>
          <p:cNvPr id="27689" name="Rectangle 78">
            <a:hlinkClick r:id="rId17" action="ppaction://hlinksldjump"/>
          </p:cNvPr>
          <p:cNvSpPr>
            <a:spLocks noChangeArrowheads="1"/>
          </p:cNvSpPr>
          <p:nvPr/>
        </p:nvSpPr>
        <p:spPr bwMode="auto">
          <a:xfrm>
            <a:off x="2771775" y="5373688"/>
            <a:ext cx="1800225" cy="142875"/>
          </a:xfrm>
          <a:prstGeom prst="rect">
            <a:avLst/>
          </a:prstGeom>
          <a:noFill/>
          <a:ln w="9525">
            <a:noFill/>
            <a:miter lim="800000"/>
            <a:headEnd/>
            <a:tailEnd/>
          </a:ln>
        </p:spPr>
        <p:txBody>
          <a:bodyPr wrap="none" anchor="ctr"/>
          <a:lstStyle/>
          <a:p>
            <a:endParaRPr lang="es-MX"/>
          </a:p>
        </p:txBody>
      </p:sp>
      <p:sp>
        <p:nvSpPr>
          <p:cNvPr id="27690" name="Rectangle 79">
            <a:hlinkClick r:id="rId17" action="ppaction://hlinksldjump"/>
          </p:cNvPr>
          <p:cNvSpPr>
            <a:spLocks noChangeArrowheads="1"/>
          </p:cNvSpPr>
          <p:nvPr/>
        </p:nvSpPr>
        <p:spPr bwMode="auto">
          <a:xfrm>
            <a:off x="2771775" y="5084763"/>
            <a:ext cx="1800225" cy="142875"/>
          </a:xfrm>
          <a:prstGeom prst="rect">
            <a:avLst/>
          </a:prstGeom>
          <a:noFill/>
          <a:ln w="9525">
            <a:noFill/>
            <a:miter lim="800000"/>
            <a:headEnd/>
            <a:tailEnd/>
          </a:ln>
        </p:spPr>
        <p:txBody>
          <a:bodyPr wrap="none" anchor="ctr"/>
          <a:lstStyle/>
          <a:p>
            <a:endParaRPr lang="es-MX"/>
          </a:p>
        </p:txBody>
      </p:sp>
      <p:sp>
        <p:nvSpPr>
          <p:cNvPr id="27691" name="Rectangle 80">
            <a:hlinkClick r:id="rId20" action="ppaction://hlinksldjump"/>
          </p:cNvPr>
          <p:cNvSpPr>
            <a:spLocks noChangeArrowheads="1"/>
          </p:cNvSpPr>
          <p:nvPr/>
        </p:nvSpPr>
        <p:spPr bwMode="auto">
          <a:xfrm>
            <a:off x="2771775" y="4581525"/>
            <a:ext cx="1800225" cy="142875"/>
          </a:xfrm>
          <a:prstGeom prst="rect">
            <a:avLst/>
          </a:prstGeom>
          <a:noFill/>
          <a:ln w="9525">
            <a:noFill/>
            <a:miter lim="800000"/>
            <a:headEnd/>
            <a:tailEnd/>
          </a:ln>
        </p:spPr>
        <p:txBody>
          <a:bodyPr wrap="none" anchor="ctr"/>
          <a:lstStyle/>
          <a:p>
            <a:endParaRPr lang="es-MX"/>
          </a:p>
        </p:txBody>
      </p:sp>
      <p:sp>
        <p:nvSpPr>
          <p:cNvPr id="27692" name="Rectangle 81">
            <a:hlinkClick r:id="rId18" action="ppaction://hlinksldjump"/>
          </p:cNvPr>
          <p:cNvSpPr>
            <a:spLocks noChangeArrowheads="1"/>
          </p:cNvSpPr>
          <p:nvPr/>
        </p:nvSpPr>
        <p:spPr bwMode="auto">
          <a:xfrm>
            <a:off x="2771775" y="4292600"/>
            <a:ext cx="1800225" cy="142875"/>
          </a:xfrm>
          <a:prstGeom prst="rect">
            <a:avLst/>
          </a:prstGeom>
          <a:noFill/>
          <a:ln w="9525">
            <a:noFill/>
            <a:miter lim="800000"/>
            <a:headEnd/>
            <a:tailEnd/>
          </a:ln>
        </p:spPr>
        <p:txBody>
          <a:bodyPr wrap="none" anchor="ctr"/>
          <a:lstStyle/>
          <a:p>
            <a:endParaRPr lang="es-MX"/>
          </a:p>
        </p:txBody>
      </p:sp>
      <p:sp>
        <p:nvSpPr>
          <p:cNvPr id="27693" name="Rectangle 82">
            <a:hlinkClick r:id="rId16" action="ppaction://hlinksldjump"/>
          </p:cNvPr>
          <p:cNvSpPr>
            <a:spLocks noChangeArrowheads="1"/>
          </p:cNvSpPr>
          <p:nvPr/>
        </p:nvSpPr>
        <p:spPr bwMode="auto">
          <a:xfrm>
            <a:off x="2843213" y="3790950"/>
            <a:ext cx="1800225" cy="142875"/>
          </a:xfrm>
          <a:prstGeom prst="rect">
            <a:avLst/>
          </a:prstGeom>
          <a:noFill/>
          <a:ln w="9525">
            <a:noFill/>
            <a:miter lim="800000"/>
            <a:headEnd/>
            <a:tailEnd/>
          </a:ln>
        </p:spPr>
        <p:txBody>
          <a:bodyPr wrap="none" anchor="ctr"/>
          <a:lstStyle/>
          <a:p>
            <a:endParaRPr lang="es-MX"/>
          </a:p>
        </p:txBody>
      </p:sp>
      <p:sp>
        <p:nvSpPr>
          <p:cNvPr id="27694" name="Rectangle 83">
            <a:hlinkClick r:id="rId20" action="ppaction://hlinksldjump"/>
          </p:cNvPr>
          <p:cNvSpPr>
            <a:spLocks noChangeArrowheads="1"/>
          </p:cNvSpPr>
          <p:nvPr/>
        </p:nvSpPr>
        <p:spPr bwMode="auto">
          <a:xfrm>
            <a:off x="2843213" y="3213100"/>
            <a:ext cx="1800225" cy="142875"/>
          </a:xfrm>
          <a:prstGeom prst="rect">
            <a:avLst/>
          </a:prstGeom>
          <a:noFill/>
          <a:ln w="9525">
            <a:noFill/>
            <a:miter lim="800000"/>
            <a:headEnd/>
            <a:tailEnd/>
          </a:ln>
        </p:spPr>
        <p:txBody>
          <a:bodyPr wrap="none" anchor="ctr"/>
          <a:lstStyle/>
          <a:p>
            <a:endParaRPr lang="es-MX"/>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67587"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28676" name="Picture 4" descr="ghasjk"/>
          <p:cNvPicPr>
            <a:picLocks noChangeAspect="1" noChangeArrowheads="1"/>
          </p:cNvPicPr>
          <p:nvPr/>
        </p:nvPicPr>
        <p:blipFill>
          <a:blip r:embed="rId2" cstate="print"/>
          <a:srcRect/>
          <a:stretch>
            <a:fillRect/>
          </a:stretch>
        </p:blipFill>
        <p:spPr bwMode="auto">
          <a:xfrm>
            <a:off x="0" y="0"/>
            <a:ext cx="9144000" cy="6899275"/>
          </a:xfrm>
          <a:prstGeom prst="rect">
            <a:avLst/>
          </a:prstGeom>
          <a:noFill/>
          <a:ln w="9525">
            <a:noFill/>
            <a:miter lim="800000"/>
            <a:headEnd/>
            <a:tailEnd/>
          </a:ln>
        </p:spPr>
      </p:pic>
      <p:sp>
        <p:nvSpPr>
          <p:cNvPr id="28677" name="Text Box 5"/>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INDUCTORES</a:t>
            </a:r>
            <a:endParaRPr lang="es-ES" sz="3600" b="1">
              <a:solidFill>
                <a:schemeClr val="bg1"/>
              </a:solidFill>
            </a:endParaRPr>
          </a:p>
        </p:txBody>
      </p:sp>
      <p:sp>
        <p:nvSpPr>
          <p:cNvPr id="28678" name="Text Box 6"/>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28679" name="Text Box 7">
            <a:hlinkClick r:id="rId3"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28680" name="Rectangle 8"/>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28681" name="Text Box 9">
            <a:hlinkClick r:id="rId4"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28682" name="Text Box 10">
            <a:hlinkClick r:id="rId5"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28683" name="Text Box 11">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28684" name="Picture 12"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
        <p:nvSpPr>
          <p:cNvPr id="28685" name="AutoShape 13" descr="File:CYP2D6 structure.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MX"/>
          </a:p>
        </p:txBody>
      </p:sp>
      <p:graphicFrame>
        <p:nvGraphicFramePr>
          <p:cNvPr id="67659" name="Group 75"/>
          <p:cNvGraphicFramePr>
            <a:graphicFrameLocks noGrp="1"/>
          </p:cNvGraphicFramePr>
          <p:nvPr/>
        </p:nvGraphicFramePr>
        <p:xfrm>
          <a:off x="2700338" y="1628775"/>
          <a:ext cx="6015037" cy="4053840"/>
        </p:xfrm>
        <a:graphic>
          <a:graphicData uri="http://schemas.openxmlformats.org/drawingml/2006/table">
            <a:tbl>
              <a:tblPr/>
              <a:tblGrid>
                <a:gridCol w="3008312"/>
                <a:gridCol w="3006725"/>
              </a:tblGrid>
              <a:tr h="3671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FFFF"/>
                          </a:solidFill>
                          <a:effectLst/>
                          <a:latin typeface="Arial" charset="0"/>
                          <a:cs typeface="Times New Roman" pitchFamily="18" charset="0"/>
                        </a:rPr>
                        <a:t>Humo de cigarro</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FFFF"/>
                          </a:solidFill>
                          <a:effectLst/>
                          <a:latin typeface="Arial" charset="0"/>
                          <a:cs typeface="Times New Roman" pitchFamily="18" charset="0"/>
                        </a:rPr>
                        <a:t>Vegetales crucíferos</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charset="0"/>
                          <a:cs typeface="Times New Roman" pitchFamily="18" charset="0"/>
                          <a:hlinkClick r:id="rId9" action="ppaction://hlinksldjump"/>
                        </a:rPr>
                        <a:t>Omeprazol</a:t>
                      </a:r>
                      <a:endParaRPr kumimoji="0" lang="es-ES" sz="2000" b="0"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charset="0"/>
                          <a:cs typeface="Times New Roman" pitchFamily="18" charset="0"/>
                          <a:hlinkClick r:id="rId10" action="ppaction://hlinksldjump"/>
                        </a:rPr>
                        <a:t>Carbamazepina</a:t>
                      </a:r>
                      <a:endParaRPr kumimoji="0" lang="es-ES" sz="2000" b="0"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FFFF"/>
                          </a:solidFill>
                          <a:effectLst/>
                          <a:latin typeface="Arial" charset="0"/>
                          <a:cs typeface="Times New Roman" pitchFamily="18" charset="0"/>
                        </a:rPr>
                        <a:t>Dexametasona</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FFFF"/>
                          </a:solidFill>
                          <a:effectLst/>
                          <a:latin typeface="Arial" charset="0"/>
                          <a:cs typeface="Times New Roman" pitchFamily="18" charset="0"/>
                        </a:rPr>
                        <a:t>Glutetimida</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FFFF"/>
                          </a:solidFill>
                          <a:effectLst/>
                          <a:latin typeface="Arial" charset="0"/>
                          <a:cs typeface="Times New Roman" pitchFamily="18" charset="0"/>
                        </a:rPr>
                        <a:t>Nevirapina</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charset="0"/>
                          <a:cs typeface="Times New Roman" pitchFamily="18" charset="0"/>
                          <a:hlinkClick r:id="rId11" action="ppaction://hlinksldjump"/>
                        </a:rPr>
                        <a:t>Pentobarbital</a:t>
                      </a:r>
                      <a:endParaRPr kumimoji="0" lang="es-ES" sz="2000" b="0"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charset="0"/>
                          <a:cs typeface="Times New Roman" pitchFamily="18" charset="0"/>
                          <a:hlinkClick r:id="rId12" action="ppaction://hlinksldjump"/>
                        </a:rPr>
                        <a:t>Fenitoína</a:t>
                      </a:r>
                      <a:endParaRPr kumimoji="0" lang="es-ES" sz="2000" b="0"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FFFF"/>
                          </a:solidFill>
                          <a:effectLst/>
                          <a:latin typeface="Arial" charset="0"/>
                          <a:cs typeface="Times New Roman" pitchFamily="18" charset="0"/>
                        </a:rPr>
                        <a:t>Rifabutina</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Arial" charset="0"/>
                          <a:cs typeface="Times New Roman" pitchFamily="18" charset="0"/>
                          <a:hlinkClick r:id="rId13" action="ppaction://hlinksldjump"/>
                        </a:rPr>
                        <a:t>Rifampina</a:t>
                      </a:r>
                      <a:endParaRPr kumimoji="0" lang="en-US" sz="2000" b="0"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FFFF"/>
                          </a:solidFill>
                          <a:effectLst/>
                          <a:latin typeface="Arial" charset="0"/>
                          <a:cs typeface="Times New Roman" pitchFamily="18" charset="0"/>
                        </a:rPr>
                        <a:t>Ritonavir</a:t>
                      </a:r>
                      <a:r>
                        <a:rPr kumimoji="0" lang="en-US" sz="2000" b="0" i="0" u="none" strike="noStrike" cap="none" normalizeH="0" baseline="0" dirty="0" smtClean="0">
                          <a:ln>
                            <a:noFill/>
                          </a:ln>
                          <a:solidFill>
                            <a:srgbClr val="FFFFFF"/>
                          </a:solidFill>
                          <a:effectLst/>
                          <a:latin typeface="Arial" charset="0"/>
                          <a:cs typeface="Times New Roman" pitchFamily="18" charset="0"/>
                        </a:rPr>
                        <a:t>?</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charset="0"/>
                          <a:cs typeface="Times New Roman" pitchFamily="18" charset="0"/>
                        </a:rPr>
                        <a:t>San John’s </a:t>
                      </a:r>
                      <a:r>
                        <a:rPr kumimoji="0" lang="en-US" sz="2000" b="0" i="0" u="none" strike="noStrike" cap="none" normalizeH="0" baseline="0" dirty="0" err="1" smtClean="0">
                          <a:ln>
                            <a:noFill/>
                          </a:ln>
                          <a:solidFill>
                            <a:srgbClr val="FFFFFF"/>
                          </a:solidFill>
                          <a:effectLst/>
                          <a:latin typeface="Arial" charset="0"/>
                          <a:cs typeface="Times New Roman" pitchFamily="18" charset="0"/>
                        </a:rPr>
                        <a:t>Wort</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FFFFFF"/>
                          </a:solidFill>
                          <a:effectLst/>
                          <a:latin typeface="Arial" charset="0"/>
                        </a:rPr>
                        <a:t>Sulfadimidina</a:t>
                      </a:r>
                      <a:endParaRPr kumimoji="0" lang="es-E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FFFF"/>
                          </a:solidFill>
                          <a:effectLst/>
                          <a:latin typeface="Arial" charset="0"/>
                          <a:cs typeface="Times New Roman" pitchFamily="18" charset="0"/>
                        </a:rPr>
                        <a:t>Sulfinpirazona</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FFFF"/>
                          </a:solidFill>
                          <a:effectLst/>
                          <a:latin typeface="Arial" charset="0"/>
                          <a:cs typeface="Times New Roman" pitchFamily="18" charset="0"/>
                        </a:rPr>
                        <a:t>Trolitazona</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charset="0"/>
                          <a:cs typeface="Times New Roman" pitchFamily="18" charset="0"/>
                          <a:hlinkClick r:id="rId14" action="ppaction://hlinksldjump"/>
                        </a:rPr>
                        <a:t>Troleandomicina</a:t>
                      </a:r>
                      <a:endParaRPr kumimoji="0" lang="es-ES" sz="2000" b="0"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FFFF"/>
                          </a:solidFill>
                          <a:effectLst/>
                          <a:latin typeface="Arial" charset="0"/>
                          <a:cs typeface="Times New Roman" pitchFamily="18" charset="0"/>
                        </a:rPr>
                        <a:t>Etanol</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FFFF"/>
                          </a:solidFill>
                          <a:effectLst/>
                          <a:latin typeface="Arial" charset="0"/>
                          <a:cs typeface="Times New Roman" pitchFamily="18" charset="0"/>
                        </a:rPr>
                        <a:t>Isoniazida</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FFFF"/>
                          </a:solidFill>
                          <a:effectLst/>
                          <a:latin typeface="Arial" charset="0"/>
                          <a:cs typeface="Times New Roman" pitchFamily="18" charset="0"/>
                        </a:rPr>
                        <a:t>Artemisina</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FFFF"/>
                          </a:solidFill>
                          <a:effectLst/>
                          <a:latin typeface="Arial" charset="0"/>
                          <a:cs typeface="Times New Roman" pitchFamily="18" charset="0"/>
                        </a:rPr>
                        <a:t>Rifampicina</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FFFF"/>
                          </a:solidFill>
                          <a:effectLst/>
                          <a:latin typeface="Arial" charset="0"/>
                          <a:cs typeface="Times New Roman" pitchFamily="18" charset="0"/>
                        </a:rPr>
                        <a:t>Fenobarbital</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FFFF"/>
                          </a:solidFill>
                          <a:effectLst/>
                          <a:latin typeface="Arial" charset="0"/>
                          <a:cs typeface="Times New Roman" pitchFamily="18" charset="0"/>
                        </a:rPr>
                        <a:t>Fenitoína</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FFFF"/>
                          </a:solidFill>
                          <a:effectLst/>
                          <a:latin typeface="Arial" charset="0"/>
                          <a:cs typeface="Times New Roman" pitchFamily="18" charset="0"/>
                        </a:rPr>
                        <a:t>Rifampin</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FFFF"/>
                          </a:solidFill>
                          <a:effectLst/>
                          <a:latin typeface="Arial" charset="0"/>
                          <a:cs typeface="Times New Roman" pitchFamily="18" charset="0"/>
                        </a:rPr>
                        <a:t>Troglitazon</a:t>
                      </a:r>
                      <a:endParaRPr kumimoji="0" lang="es-ES" sz="2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FFFF"/>
                          </a:solidFill>
                          <a:effectLst/>
                          <a:latin typeface="Arial" charset="0"/>
                          <a:cs typeface="Times New Roman" pitchFamily="18" charset="0"/>
                        </a:rPr>
                        <a:t>Barbitúricos?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4099"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11268" name="Picture 4" descr="ghasjk"/>
          <p:cNvPicPr>
            <a:picLocks noChangeAspect="1" noChangeArrowheads="1"/>
          </p:cNvPicPr>
          <p:nvPr/>
        </p:nvPicPr>
        <p:blipFill>
          <a:blip r:embed="rId2" cstate="print"/>
          <a:srcRect/>
          <a:stretch>
            <a:fillRect/>
          </a:stretch>
        </p:blipFill>
        <p:spPr bwMode="auto">
          <a:xfrm>
            <a:off x="0" y="-41275"/>
            <a:ext cx="9144000" cy="6899275"/>
          </a:xfrm>
          <a:prstGeom prst="rect">
            <a:avLst/>
          </a:prstGeom>
          <a:noFill/>
          <a:ln w="9525">
            <a:noFill/>
            <a:miter lim="800000"/>
            <a:headEnd/>
            <a:tailEnd/>
          </a:ln>
        </p:spPr>
      </p:pic>
      <p:sp>
        <p:nvSpPr>
          <p:cNvPr id="11269" name="Text Box 6"/>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ISOENZIMA CYP</a:t>
            </a:r>
            <a:endParaRPr lang="es-ES" sz="3600" b="1">
              <a:solidFill>
                <a:schemeClr val="bg1"/>
              </a:solidFill>
            </a:endParaRPr>
          </a:p>
        </p:txBody>
      </p:sp>
      <p:sp>
        <p:nvSpPr>
          <p:cNvPr id="11270" name="Text Box 7"/>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11271" name="Text Box 8">
            <a:hlinkClick r:id="rId3"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11272" name="Rectangle 9"/>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11273" name="Text Box 10">
            <a:hlinkClick r:id="rId4"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11274" name="Text Box 11">
            <a:hlinkClick r:id="rId5"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11275" name="Text Box 12">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11276" name="Picture 15"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
        <p:nvSpPr>
          <p:cNvPr id="4122" name="desk1"/>
          <p:cNvSpPr>
            <a:spLocks noEditPoints="1" noChangeArrowheads="1"/>
          </p:cNvSpPr>
          <p:nvPr/>
        </p:nvSpPr>
        <p:spPr bwMode="auto">
          <a:xfrm>
            <a:off x="2627313" y="1700213"/>
            <a:ext cx="1809750" cy="904875"/>
          </a:xfrm>
          <a:prstGeom prst="flowChartDocument">
            <a:avLst/>
          </a:prstGeom>
          <a:solidFill>
            <a:srgbClr val="00FFCC"/>
          </a:solidFill>
          <a:ln w="9525">
            <a:noFill/>
            <a:miter lim="800000"/>
            <a:headEnd/>
            <a:tailEnd/>
          </a:ln>
          <a:effectLst>
            <a:outerShdw dist="107763" dir="2700000" algn="ctr" rotWithShape="0">
              <a:srgbClr val="808080"/>
            </a:outerShdw>
          </a:effectLst>
        </p:spPr>
        <p:txBody>
          <a:bodyPr/>
          <a:lstStyle/>
          <a:p>
            <a:pPr>
              <a:defRPr/>
            </a:pPr>
            <a:endParaRPr lang="es-MX"/>
          </a:p>
        </p:txBody>
      </p:sp>
      <p:sp>
        <p:nvSpPr>
          <p:cNvPr id="11278" name="Text Box 27">
            <a:hlinkClick r:id="rId9" action="ppaction://hlinksldjump"/>
          </p:cNvPr>
          <p:cNvSpPr txBox="1">
            <a:spLocks noChangeArrowheads="1"/>
          </p:cNvSpPr>
          <p:nvPr/>
        </p:nvSpPr>
        <p:spPr bwMode="auto">
          <a:xfrm>
            <a:off x="2771775" y="1916113"/>
            <a:ext cx="1584325" cy="457200"/>
          </a:xfrm>
          <a:prstGeom prst="rect">
            <a:avLst/>
          </a:prstGeom>
          <a:noFill/>
          <a:ln w="9525">
            <a:noFill/>
            <a:miter lim="800000"/>
            <a:headEnd/>
            <a:tailEnd/>
          </a:ln>
        </p:spPr>
        <p:txBody>
          <a:bodyPr>
            <a:spAutoFit/>
          </a:bodyPr>
          <a:lstStyle/>
          <a:p>
            <a:pPr>
              <a:spcBef>
                <a:spcPct val="50000"/>
              </a:spcBef>
            </a:pPr>
            <a:r>
              <a:rPr lang="es-MX" sz="2400" b="1"/>
              <a:t>CYP1A2</a:t>
            </a:r>
            <a:endParaRPr lang="es-ES" sz="2400" b="1"/>
          </a:p>
        </p:txBody>
      </p:sp>
      <p:sp>
        <p:nvSpPr>
          <p:cNvPr id="4124" name="desk1"/>
          <p:cNvSpPr>
            <a:spLocks noEditPoints="1" noChangeArrowheads="1"/>
          </p:cNvSpPr>
          <p:nvPr/>
        </p:nvSpPr>
        <p:spPr bwMode="auto">
          <a:xfrm>
            <a:off x="7083425" y="1660525"/>
            <a:ext cx="1809750" cy="904875"/>
          </a:xfrm>
          <a:prstGeom prst="flowChartDocument">
            <a:avLst/>
          </a:prstGeom>
          <a:solidFill>
            <a:srgbClr val="00FFCC"/>
          </a:solidFill>
          <a:ln w="9525">
            <a:noFill/>
            <a:miter lim="800000"/>
            <a:headEnd/>
            <a:tailEnd/>
          </a:ln>
          <a:effectLst>
            <a:outerShdw dist="107763" dir="2700000" algn="ctr" rotWithShape="0">
              <a:srgbClr val="808080"/>
            </a:outerShdw>
          </a:effectLst>
        </p:spPr>
        <p:txBody>
          <a:bodyPr/>
          <a:lstStyle/>
          <a:p>
            <a:pPr>
              <a:defRPr/>
            </a:pPr>
            <a:endParaRPr lang="es-MX"/>
          </a:p>
        </p:txBody>
      </p:sp>
      <p:sp>
        <p:nvSpPr>
          <p:cNvPr id="4125" name="desk1"/>
          <p:cNvSpPr>
            <a:spLocks noEditPoints="1" noChangeArrowheads="1"/>
          </p:cNvSpPr>
          <p:nvPr/>
        </p:nvSpPr>
        <p:spPr bwMode="auto">
          <a:xfrm>
            <a:off x="4932363" y="2852738"/>
            <a:ext cx="1809750" cy="904875"/>
          </a:xfrm>
          <a:prstGeom prst="flowChartDocument">
            <a:avLst/>
          </a:prstGeom>
          <a:solidFill>
            <a:srgbClr val="00FFCC"/>
          </a:solidFill>
          <a:ln w="9525">
            <a:noFill/>
            <a:miter lim="800000"/>
            <a:headEnd/>
            <a:tailEnd/>
          </a:ln>
          <a:effectLst>
            <a:outerShdw dist="107763" dir="2700000" algn="ctr" rotWithShape="0">
              <a:srgbClr val="808080"/>
            </a:outerShdw>
          </a:effectLst>
        </p:spPr>
        <p:txBody>
          <a:bodyPr/>
          <a:lstStyle/>
          <a:p>
            <a:pPr>
              <a:defRPr/>
            </a:pPr>
            <a:endParaRPr lang="es-MX"/>
          </a:p>
        </p:txBody>
      </p:sp>
      <p:sp>
        <p:nvSpPr>
          <p:cNvPr id="4126" name="desk1"/>
          <p:cNvSpPr>
            <a:spLocks noEditPoints="1" noChangeArrowheads="1"/>
          </p:cNvSpPr>
          <p:nvPr/>
        </p:nvSpPr>
        <p:spPr bwMode="auto">
          <a:xfrm>
            <a:off x="2627313" y="2852738"/>
            <a:ext cx="1809750" cy="904875"/>
          </a:xfrm>
          <a:prstGeom prst="flowChartDocument">
            <a:avLst/>
          </a:prstGeom>
          <a:solidFill>
            <a:srgbClr val="00FFCC"/>
          </a:solidFill>
          <a:ln w="9525">
            <a:noFill/>
            <a:miter lim="800000"/>
            <a:headEnd/>
            <a:tailEnd/>
          </a:ln>
          <a:effectLst>
            <a:outerShdw dist="107763" dir="2700000" algn="ctr" rotWithShape="0">
              <a:srgbClr val="808080"/>
            </a:outerShdw>
          </a:effectLst>
        </p:spPr>
        <p:txBody>
          <a:bodyPr/>
          <a:lstStyle/>
          <a:p>
            <a:pPr>
              <a:defRPr/>
            </a:pPr>
            <a:endParaRPr lang="es-MX"/>
          </a:p>
        </p:txBody>
      </p:sp>
      <p:sp>
        <p:nvSpPr>
          <p:cNvPr id="4127" name="desk1"/>
          <p:cNvSpPr>
            <a:spLocks noEditPoints="1" noChangeArrowheads="1"/>
          </p:cNvSpPr>
          <p:nvPr/>
        </p:nvSpPr>
        <p:spPr bwMode="auto">
          <a:xfrm>
            <a:off x="4932363" y="4108450"/>
            <a:ext cx="1809750" cy="904875"/>
          </a:xfrm>
          <a:prstGeom prst="flowChartDocument">
            <a:avLst/>
          </a:prstGeom>
          <a:solidFill>
            <a:srgbClr val="00FFCC"/>
          </a:solidFill>
          <a:ln w="9525">
            <a:noFill/>
            <a:miter lim="800000"/>
            <a:headEnd/>
            <a:tailEnd/>
          </a:ln>
          <a:effectLst>
            <a:outerShdw dist="107763" dir="2700000" algn="ctr" rotWithShape="0">
              <a:srgbClr val="808080"/>
            </a:outerShdw>
          </a:effectLst>
        </p:spPr>
        <p:txBody>
          <a:bodyPr/>
          <a:lstStyle/>
          <a:p>
            <a:pPr>
              <a:defRPr/>
            </a:pPr>
            <a:endParaRPr lang="es-MX"/>
          </a:p>
        </p:txBody>
      </p:sp>
      <p:sp>
        <p:nvSpPr>
          <p:cNvPr id="4128" name="desk1"/>
          <p:cNvSpPr>
            <a:spLocks noEditPoints="1" noChangeArrowheads="1"/>
          </p:cNvSpPr>
          <p:nvPr/>
        </p:nvSpPr>
        <p:spPr bwMode="auto">
          <a:xfrm>
            <a:off x="4932363" y="1700213"/>
            <a:ext cx="1809750" cy="904875"/>
          </a:xfrm>
          <a:prstGeom prst="flowChartDocument">
            <a:avLst/>
          </a:prstGeom>
          <a:solidFill>
            <a:srgbClr val="00FFCC"/>
          </a:solidFill>
          <a:ln w="9525">
            <a:noFill/>
            <a:miter lim="800000"/>
            <a:headEnd/>
            <a:tailEnd/>
          </a:ln>
          <a:effectLst>
            <a:outerShdw dist="107763" dir="2700000" algn="ctr" rotWithShape="0">
              <a:srgbClr val="808080"/>
            </a:outerShdw>
          </a:effectLst>
        </p:spPr>
        <p:txBody>
          <a:bodyPr/>
          <a:lstStyle/>
          <a:p>
            <a:pPr>
              <a:defRPr/>
            </a:pPr>
            <a:endParaRPr lang="es-MX"/>
          </a:p>
        </p:txBody>
      </p:sp>
      <p:sp>
        <p:nvSpPr>
          <p:cNvPr id="4129" name="desk1"/>
          <p:cNvSpPr>
            <a:spLocks noEditPoints="1" noChangeArrowheads="1"/>
          </p:cNvSpPr>
          <p:nvPr/>
        </p:nvSpPr>
        <p:spPr bwMode="auto">
          <a:xfrm>
            <a:off x="7092950" y="2811463"/>
            <a:ext cx="1809750" cy="904875"/>
          </a:xfrm>
          <a:prstGeom prst="flowChartDocument">
            <a:avLst/>
          </a:prstGeom>
          <a:solidFill>
            <a:srgbClr val="00FFCC"/>
          </a:solidFill>
          <a:ln w="9525">
            <a:noFill/>
            <a:miter lim="800000"/>
            <a:headEnd/>
            <a:tailEnd/>
          </a:ln>
          <a:effectLst>
            <a:outerShdw dist="107763" dir="2700000" algn="ctr" rotWithShape="0">
              <a:srgbClr val="808080"/>
            </a:outerShdw>
          </a:effectLst>
        </p:spPr>
        <p:txBody>
          <a:bodyPr/>
          <a:lstStyle/>
          <a:p>
            <a:pPr>
              <a:defRPr/>
            </a:pPr>
            <a:endParaRPr lang="es-MX"/>
          </a:p>
        </p:txBody>
      </p:sp>
      <p:sp>
        <p:nvSpPr>
          <p:cNvPr id="4130" name="desk1"/>
          <p:cNvSpPr>
            <a:spLocks noEditPoints="1" noChangeArrowheads="1"/>
          </p:cNvSpPr>
          <p:nvPr/>
        </p:nvSpPr>
        <p:spPr bwMode="auto">
          <a:xfrm>
            <a:off x="7154863" y="4108450"/>
            <a:ext cx="1809750" cy="904875"/>
          </a:xfrm>
          <a:prstGeom prst="flowChartDocument">
            <a:avLst/>
          </a:prstGeom>
          <a:solidFill>
            <a:srgbClr val="00FFCC"/>
          </a:solidFill>
          <a:ln w="9525">
            <a:noFill/>
            <a:miter lim="800000"/>
            <a:headEnd/>
            <a:tailEnd/>
          </a:ln>
          <a:effectLst>
            <a:outerShdw dist="107763" dir="2700000" algn="ctr" rotWithShape="0">
              <a:srgbClr val="808080"/>
            </a:outerShdw>
          </a:effectLst>
        </p:spPr>
        <p:txBody>
          <a:bodyPr/>
          <a:lstStyle/>
          <a:p>
            <a:pPr>
              <a:defRPr/>
            </a:pPr>
            <a:endParaRPr lang="es-MX"/>
          </a:p>
        </p:txBody>
      </p:sp>
      <p:sp>
        <p:nvSpPr>
          <p:cNvPr id="4131" name="desk1"/>
          <p:cNvSpPr>
            <a:spLocks noEditPoints="1" noChangeArrowheads="1"/>
          </p:cNvSpPr>
          <p:nvPr/>
        </p:nvSpPr>
        <p:spPr bwMode="auto">
          <a:xfrm>
            <a:off x="2627313" y="4149725"/>
            <a:ext cx="1809750" cy="904875"/>
          </a:xfrm>
          <a:prstGeom prst="flowChartDocument">
            <a:avLst/>
          </a:prstGeom>
          <a:solidFill>
            <a:srgbClr val="00FFCC"/>
          </a:solidFill>
          <a:ln w="9525">
            <a:noFill/>
            <a:miter lim="800000"/>
            <a:headEnd/>
            <a:tailEnd/>
          </a:ln>
          <a:effectLst>
            <a:outerShdw dist="107763" dir="2700000" algn="ctr" rotWithShape="0">
              <a:srgbClr val="808080"/>
            </a:outerShdw>
          </a:effectLst>
        </p:spPr>
        <p:txBody>
          <a:bodyPr/>
          <a:lstStyle/>
          <a:p>
            <a:pPr>
              <a:defRPr/>
            </a:pPr>
            <a:endParaRPr lang="es-MX"/>
          </a:p>
        </p:txBody>
      </p:sp>
      <p:sp>
        <p:nvSpPr>
          <p:cNvPr id="11287" name="Text Box 37">
            <a:hlinkClick r:id="rId10" action="ppaction://hlinksldjump"/>
          </p:cNvPr>
          <p:cNvSpPr txBox="1">
            <a:spLocks noChangeArrowheads="1"/>
          </p:cNvSpPr>
          <p:nvPr/>
        </p:nvSpPr>
        <p:spPr bwMode="auto">
          <a:xfrm>
            <a:off x="2771775" y="3043238"/>
            <a:ext cx="1584325" cy="457200"/>
          </a:xfrm>
          <a:prstGeom prst="rect">
            <a:avLst/>
          </a:prstGeom>
          <a:noFill/>
          <a:ln w="9525">
            <a:noFill/>
            <a:miter lim="800000"/>
            <a:headEnd/>
            <a:tailEnd/>
          </a:ln>
        </p:spPr>
        <p:txBody>
          <a:bodyPr>
            <a:spAutoFit/>
          </a:bodyPr>
          <a:lstStyle/>
          <a:p>
            <a:pPr>
              <a:spcBef>
                <a:spcPct val="50000"/>
              </a:spcBef>
            </a:pPr>
            <a:r>
              <a:rPr lang="es-MX" sz="2400" b="1"/>
              <a:t>CYP2D6</a:t>
            </a:r>
            <a:endParaRPr lang="es-ES" sz="2400" b="1"/>
          </a:p>
        </p:txBody>
      </p:sp>
      <p:sp>
        <p:nvSpPr>
          <p:cNvPr id="11288" name="Text Box 38">
            <a:hlinkClick r:id="rId11" action="ppaction://hlinksldjump"/>
          </p:cNvPr>
          <p:cNvSpPr txBox="1">
            <a:spLocks noChangeArrowheads="1"/>
          </p:cNvSpPr>
          <p:nvPr/>
        </p:nvSpPr>
        <p:spPr bwMode="auto">
          <a:xfrm>
            <a:off x="2771775" y="4340225"/>
            <a:ext cx="1584325" cy="457200"/>
          </a:xfrm>
          <a:prstGeom prst="rect">
            <a:avLst/>
          </a:prstGeom>
          <a:noFill/>
          <a:ln w="9525">
            <a:noFill/>
            <a:miter lim="800000"/>
            <a:headEnd/>
            <a:tailEnd/>
          </a:ln>
        </p:spPr>
        <p:txBody>
          <a:bodyPr>
            <a:spAutoFit/>
          </a:bodyPr>
          <a:lstStyle/>
          <a:p>
            <a:pPr>
              <a:spcBef>
                <a:spcPct val="50000"/>
              </a:spcBef>
            </a:pPr>
            <a:r>
              <a:rPr lang="es-MX" sz="2400" b="1"/>
              <a:t>CYP3A4</a:t>
            </a:r>
            <a:endParaRPr lang="es-ES" sz="2400" b="1"/>
          </a:p>
        </p:txBody>
      </p:sp>
      <p:sp>
        <p:nvSpPr>
          <p:cNvPr id="11289" name="Text Box 39">
            <a:hlinkClick r:id="rId12" action="ppaction://hlinksldjump"/>
          </p:cNvPr>
          <p:cNvSpPr txBox="1">
            <a:spLocks noChangeArrowheads="1"/>
          </p:cNvSpPr>
          <p:nvPr/>
        </p:nvSpPr>
        <p:spPr bwMode="auto">
          <a:xfrm>
            <a:off x="5075238" y="1916113"/>
            <a:ext cx="1584325" cy="457200"/>
          </a:xfrm>
          <a:prstGeom prst="rect">
            <a:avLst/>
          </a:prstGeom>
          <a:noFill/>
          <a:ln w="9525">
            <a:noFill/>
            <a:miter lim="800000"/>
            <a:headEnd/>
            <a:tailEnd/>
          </a:ln>
        </p:spPr>
        <p:txBody>
          <a:bodyPr>
            <a:spAutoFit/>
          </a:bodyPr>
          <a:lstStyle/>
          <a:p>
            <a:pPr>
              <a:spcBef>
                <a:spcPct val="50000"/>
              </a:spcBef>
            </a:pPr>
            <a:r>
              <a:rPr lang="es-MX" sz="2400" b="1"/>
              <a:t>CYP2A6</a:t>
            </a:r>
            <a:endParaRPr lang="es-ES" sz="2400" b="1"/>
          </a:p>
        </p:txBody>
      </p:sp>
      <p:sp>
        <p:nvSpPr>
          <p:cNvPr id="11290" name="Text Box 40">
            <a:hlinkClick r:id="rId13" action="ppaction://hlinksldjump"/>
          </p:cNvPr>
          <p:cNvSpPr txBox="1">
            <a:spLocks noChangeArrowheads="1"/>
          </p:cNvSpPr>
          <p:nvPr/>
        </p:nvSpPr>
        <p:spPr bwMode="auto">
          <a:xfrm>
            <a:off x="5075238" y="3068638"/>
            <a:ext cx="1584325" cy="457200"/>
          </a:xfrm>
          <a:prstGeom prst="rect">
            <a:avLst/>
          </a:prstGeom>
          <a:noFill/>
          <a:ln w="9525">
            <a:noFill/>
            <a:miter lim="800000"/>
            <a:headEnd/>
            <a:tailEnd/>
          </a:ln>
        </p:spPr>
        <p:txBody>
          <a:bodyPr>
            <a:spAutoFit/>
          </a:bodyPr>
          <a:lstStyle/>
          <a:p>
            <a:pPr>
              <a:spcBef>
                <a:spcPct val="50000"/>
              </a:spcBef>
            </a:pPr>
            <a:r>
              <a:rPr lang="es-MX" sz="2400" b="1"/>
              <a:t>CYP2B6</a:t>
            </a:r>
            <a:endParaRPr lang="es-ES" sz="2400" b="1"/>
          </a:p>
        </p:txBody>
      </p:sp>
      <p:sp>
        <p:nvSpPr>
          <p:cNvPr id="11291" name="Text Box 41">
            <a:hlinkClick r:id="rId14" action="ppaction://hlinksldjump"/>
          </p:cNvPr>
          <p:cNvSpPr txBox="1">
            <a:spLocks noChangeArrowheads="1"/>
          </p:cNvSpPr>
          <p:nvPr/>
        </p:nvSpPr>
        <p:spPr bwMode="auto">
          <a:xfrm>
            <a:off x="5075238" y="4340225"/>
            <a:ext cx="1584325" cy="457200"/>
          </a:xfrm>
          <a:prstGeom prst="rect">
            <a:avLst/>
          </a:prstGeom>
          <a:noFill/>
          <a:ln w="9525">
            <a:noFill/>
            <a:miter lim="800000"/>
            <a:headEnd/>
            <a:tailEnd/>
          </a:ln>
        </p:spPr>
        <p:txBody>
          <a:bodyPr>
            <a:spAutoFit/>
          </a:bodyPr>
          <a:lstStyle/>
          <a:p>
            <a:pPr>
              <a:spcBef>
                <a:spcPct val="50000"/>
              </a:spcBef>
            </a:pPr>
            <a:r>
              <a:rPr lang="es-MX" sz="2400" b="1"/>
              <a:t>CYP2C8</a:t>
            </a:r>
            <a:endParaRPr lang="es-ES" sz="2400" b="1"/>
          </a:p>
        </p:txBody>
      </p:sp>
      <p:sp>
        <p:nvSpPr>
          <p:cNvPr id="11292" name="Text Box 42">
            <a:hlinkClick r:id="rId15" action="ppaction://hlinksldjump"/>
          </p:cNvPr>
          <p:cNvSpPr txBox="1">
            <a:spLocks noChangeArrowheads="1"/>
          </p:cNvSpPr>
          <p:nvPr/>
        </p:nvSpPr>
        <p:spPr bwMode="auto">
          <a:xfrm>
            <a:off x="7235825" y="1916113"/>
            <a:ext cx="1584325" cy="457200"/>
          </a:xfrm>
          <a:prstGeom prst="rect">
            <a:avLst/>
          </a:prstGeom>
          <a:noFill/>
          <a:ln w="9525">
            <a:noFill/>
            <a:miter lim="800000"/>
            <a:headEnd/>
            <a:tailEnd/>
          </a:ln>
        </p:spPr>
        <p:txBody>
          <a:bodyPr>
            <a:spAutoFit/>
          </a:bodyPr>
          <a:lstStyle/>
          <a:p>
            <a:pPr>
              <a:spcBef>
                <a:spcPct val="50000"/>
              </a:spcBef>
            </a:pPr>
            <a:r>
              <a:rPr lang="es-MX" sz="2400" b="1"/>
              <a:t>CYP2C9</a:t>
            </a:r>
            <a:endParaRPr lang="es-ES" sz="2400" b="1"/>
          </a:p>
        </p:txBody>
      </p:sp>
      <p:sp>
        <p:nvSpPr>
          <p:cNvPr id="11293" name="Text Box 43">
            <a:hlinkClick r:id="rId16" action="ppaction://hlinksldjump"/>
          </p:cNvPr>
          <p:cNvSpPr txBox="1">
            <a:spLocks noChangeArrowheads="1"/>
          </p:cNvSpPr>
          <p:nvPr/>
        </p:nvSpPr>
        <p:spPr bwMode="auto">
          <a:xfrm>
            <a:off x="7235825" y="3068638"/>
            <a:ext cx="1584325" cy="457200"/>
          </a:xfrm>
          <a:prstGeom prst="rect">
            <a:avLst/>
          </a:prstGeom>
          <a:noFill/>
          <a:ln w="9525">
            <a:noFill/>
            <a:miter lim="800000"/>
            <a:headEnd/>
            <a:tailEnd/>
          </a:ln>
        </p:spPr>
        <p:txBody>
          <a:bodyPr>
            <a:spAutoFit/>
          </a:bodyPr>
          <a:lstStyle/>
          <a:p>
            <a:pPr>
              <a:spcBef>
                <a:spcPct val="50000"/>
              </a:spcBef>
            </a:pPr>
            <a:r>
              <a:rPr lang="es-MX" sz="2400" b="1"/>
              <a:t>CYP2C19</a:t>
            </a:r>
            <a:endParaRPr lang="es-ES" sz="2400" b="1"/>
          </a:p>
        </p:txBody>
      </p:sp>
      <p:sp>
        <p:nvSpPr>
          <p:cNvPr id="11294" name="Text Box 44">
            <a:hlinkClick r:id="rId17" action="ppaction://hlinksldjump"/>
          </p:cNvPr>
          <p:cNvSpPr txBox="1">
            <a:spLocks noChangeArrowheads="1"/>
          </p:cNvSpPr>
          <p:nvPr/>
        </p:nvSpPr>
        <p:spPr bwMode="auto">
          <a:xfrm>
            <a:off x="7235825" y="4340225"/>
            <a:ext cx="1584325" cy="457200"/>
          </a:xfrm>
          <a:prstGeom prst="rect">
            <a:avLst/>
          </a:prstGeom>
          <a:noFill/>
          <a:ln w="9525">
            <a:noFill/>
            <a:miter lim="800000"/>
            <a:headEnd/>
            <a:tailEnd/>
          </a:ln>
        </p:spPr>
        <p:txBody>
          <a:bodyPr>
            <a:spAutoFit/>
          </a:bodyPr>
          <a:lstStyle/>
          <a:p>
            <a:pPr>
              <a:spcBef>
                <a:spcPct val="50000"/>
              </a:spcBef>
            </a:pPr>
            <a:r>
              <a:rPr lang="es-MX" sz="2400" b="1"/>
              <a:t>CYP2E1</a:t>
            </a:r>
            <a:endParaRPr lang="es-ES" sz="24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69635"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29700" name="Picture 4" descr="ghasjk"/>
          <p:cNvPicPr>
            <a:picLocks noChangeAspect="1" noChangeArrowheads="1"/>
          </p:cNvPicPr>
          <p:nvPr/>
        </p:nvPicPr>
        <p:blipFill>
          <a:blip r:embed="rId2" cstate="print"/>
          <a:srcRect/>
          <a:stretch>
            <a:fillRect/>
          </a:stretch>
        </p:blipFill>
        <p:spPr bwMode="auto">
          <a:xfrm>
            <a:off x="0" y="0"/>
            <a:ext cx="9144000" cy="6899275"/>
          </a:xfrm>
          <a:prstGeom prst="rect">
            <a:avLst/>
          </a:prstGeom>
          <a:noFill/>
          <a:ln w="9525">
            <a:noFill/>
            <a:miter lim="800000"/>
            <a:headEnd/>
            <a:tailEnd/>
          </a:ln>
        </p:spPr>
      </p:pic>
      <p:sp>
        <p:nvSpPr>
          <p:cNvPr id="29701" name="Text Box 5"/>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SUSTRATOS</a:t>
            </a:r>
            <a:endParaRPr lang="es-ES" sz="3600" b="1">
              <a:solidFill>
                <a:schemeClr val="bg1"/>
              </a:solidFill>
            </a:endParaRPr>
          </a:p>
        </p:txBody>
      </p:sp>
      <p:sp>
        <p:nvSpPr>
          <p:cNvPr id="29702" name="Text Box 6"/>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29703" name="Text Box 7">
            <a:hlinkClick r:id="rId3"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29704" name="Rectangle 8"/>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29705" name="Text Box 9">
            <a:hlinkClick r:id="rId4"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29706" name="Text Box 10">
            <a:hlinkClick r:id="rId5"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29707" name="Text Box 11">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29708" name="Picture 12"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
        <p:nvSpPr>
          <p:cNvPr id="29709" name="AutoShape 13" descr="File:CYP2D6 structure.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MX"/>
          </a:p>
        </p:txBody>
      </p:sp>
      <p:graphicFrame>
        <p:nvGraphicFramePr>
          <p:cNvPr id="69675" name="Group 43"/>
          <p:cNvGraphicFramePr>
            <a:graphicFrameLocks noGrp="1"/>
          </p:cNvGraphicFramePr>
          <p:nvPr/>
        </p:nvGraphicFramePr>
        <p:xfrm>
          <a:off x="2555875" y="1341438"/>
          <a:ext cx="6588125" cy="5577840"/>
        </p:xfrm>
        <a:graphic>
          <a:graphicData uri="http://schemas.openxmlformats.org/drawingml/2006/table">
            <a:tbl>
              <a:tblPr/>
              <a:tblGrid>
                <a:gridCol w="2854325"/>
                <a:gridCol w="1800225"/>
                <a:gridCol w="1933575"/>
              </a:tblGrid>
              <a:tr h="525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FFFF"/>
                          </a:solidFill>
                          <a:effectLst/>
                          <a:latin typeface="Arial" charset="0"/>
                          <a:cs typeface="Times New Roman" pitchFamily="18" charset="0"/>
                        </a:rPr>
                        <a:t>7-Etoxi-4-trifluorometilcoumarina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9" action="ppaction://hlinksldjump"/>
                        </a:rPr>
                        <a:t>Acetaminofen</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Acetanilida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FFFF"/>
                          </a:solidFill>
                          <a:effectLst/>
                          <a:latin typeface="Arial" charset="0"/>
                          <a:cs typeface="Times New Roman" pitchFamily="18" charset="0"/>
                        </a:rPr>
                        <a:t>Ácido </a:t>
                      </a:r>
                      <a:r>
                        <a:rPr kumimoji="0" lang="es-ES" sz="1500" b="1" i="0" u="none" strike="noStrike" cap="none" normalizeH="0" baseline="0" dirty="0" err="1" smtClean="0">
                          <a:ln>
                            <a:noFill/>
                          </a:ln>
                          <a:solidFill>
                            <a:srgbClr val="FFFFFF"/>
                          </a:solidFill>
                          <a:effectLst/>
                          <a:latin typeface="Arial" charset="0"/>
                          <a:cs typeface="Times New Roman" pitchFamily="18" charset="0"/>
                        </a:rPr>
                        <a:t>araquidónico</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FFFF"/>
                          </a:solidFill>
                          <a:effectLst/>
                          <a:latin typeface="Arial" charset="0"/>
                          <a:cs typeface="Times New Roman" pitchFamily="18" charset="0"/>
                        </a:rPr>
                        <a:t>Ácido </a:t>
                      </a:r>
                      <a:r>
                        <a:rPr kumimoji="0" lang="es-ES" sz="1500" b="1" i="0" u="none" strike="noStrike" cap="none" normalizeH="0" baseline="0" dirty="0" err="1" smtClean="0">
                          <a:ln>
                            <a:noFill/>
                          </a:ln>
                          <a:solidFill>
                            <a:srgbClr val="FFFFFF"/>
                          </a:solidFill>
                          <a:effectLst/>
                          <a:latin typeface="Arial" charset="0"/>
                          <a:cs typeface="Times New Roman" pitchFamily="18" charset="0"/>
                        </a:rPr>
                        <a:t>tietílico</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FFFF"/>
                          </a:solidFill>
                          <a:effectLst/>
                          <a:latin typeface="Arial" charset="0"/>
                          <a:cs typeface="Times New Roman" pitchFamily="18" charset="0"/>
                        </a:rPr>
                        <a:t>Alcanos </a:t>
                      </a:r>
                      <a:r>
                        <a:rPr kumimoji="0" lang="es-ES" sz="1500" b="1" i="0" u="none" strike="noStrike" cap="none" normalizeH="0" baseline="0" dirty="0" err="1" smtClean="0">
                          <a:ln>
                            <a:noFill/>
                          </a:ln>
                          <a:solidFill>
                            <a:srgbClr val="FFFFFF"/>
                          </a:solidFill>
                          <a:effectLst/>
                          <a:latin typeface="Arial" charset="0"/>
                          <a:cs typeface="Times New Roman" pitchFamily="18" charset="0"/>
                        </a:rPr>
                        <a:t>halogenados</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FFFF"/>
                          </a:solidFill>
                          <a:effectLst/>
                          <a:latin typeface="Arial" charset="0"/>
                          <a:cs typeface="Times New Roman" pitchFamily="18" charset="0"/>
                        </a:rPr>
                        <a:t>Alcohol</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Aldrin</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Alfentanil</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Amiflamina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FFFF"/>
                          </a:solidFill>
                          <a:effectLst/>
                          <a:latin typeface="Arial" charset="0"/>
                          <a:cs typeface="Times New Roman" pitchFamily="18" charset="0"/>
                        </a:rPr>
                        <a:t>Aminas aromáticas</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10" action="ppaction://hlinksldjump"/>
                        </a:rPr>
                        <a:t>Aminopirina</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Amiodarona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Amitriptilina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Amprenavir</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FFFF"/>
                          </a:solidFill>
                          <a:effectLst/>
                          <a:latin typeface="Arial" charset="0"/>
                          <a:cs typeface="Times New Roman" pitchFamily="18" charset="0"/>
                        </a:rPr>
                        <a:t>Anilina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0000"/>
                          </a:solidFill>
                          <a:effectLst/>
                          <a:latin typeface="Arial" charset="0"/>
                          <a:cs typeface="Times New Roman" pitchFamily="18" charset="0"/>
                          <a:hlinkClick r:id="rId11" action="ppaction://hlinksldjump"/>
                        </a:rPr>
                        <a:t>Antipirina</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Aprindina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Astemizol</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FFFF"/>
                          </a:solidFill>
                          <a:effectLst/>
                          <a:latin typeface="Arial" charset="0"/>
                          <a:cs typeface="Times New Roman" pitchFamily="18" charset="0"/>
                        </a:rPr>
                        <a:t>Benceno</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Benzfetamina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Brofaromina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Budesonida</a:t>
                      </a:r>
                      <a:endParaRPr kumimoji="0" lang="es-ES" sz="15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0000"/>
                          </a:solidFill>
                          <a:effectLst/>
                          <a:latin typeface="Arial" charset="0"/>
                          <a:cs typeface="Times New Roman" pitchFamily="18" charset="0"/>
                          <a:hlinkClick r:id="rId12" action="ppaction://hlinksldjump"/>
                        </a:rPr>
                        <a:t>Cafeína</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Captopril</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13" action="ppaction://hlinksldjump"/>
                        </a:rPr>
                        <a:t>Carbamazepina</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14" action="ppaction://hlinksldjump"/>
                        </a:rPr>
                        <a:t>Celecoxib</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Ciclofosfamida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Ciclosporina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Cinarizina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Cisaprida</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15" action="ppaction://hlinksldjump"/>
                        </a:rPr>
                        <a:t>Citalopramina</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Clonipramina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Clorpramacina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Clorzoxazona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Clozapina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FFFF"/>
                          </a:solidFill>
                          <a:effectLst/>
                          <a:latin typeface="Arial" charset="0"/>
                          <a:cs typeface="Times New Roman" pitchFamily="18" charset="0"/>
                        </a:rPr>
                        <a:t>Codeína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16" action="ppaction://hlinksldjump"/>
                        </a:rPr>
                        <a:t>Cumarina</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17" action="ppaction://hlinksldjump"/>
                        </a:rPr>
                        <a:t>Dapsone</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Debrisoquina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18" action="ppaction://hlinksldjump"/>
                        </a:rPr>
                        <a:t>Delaverdina</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Desmetilcitalopram</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Despiramina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Detrometorfan</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19" action="ppaction://hlinksldjump"/>
                        </a:rPr>
                        <a:t>Diazepam</a:t>
                      </a:r>
                      <a:endParaRPr kumimoji="0" lang="es-ES" sz="15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Digotixin</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Diltiazema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Dolasetron</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Encainida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Enflurano</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Eritromicina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Esparteina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FFFF"/>
                          </a:solidFill>
                          <a:effectLst/>
                          <a:latin typeface="Arial" charset="0"/>
                          <a:cs typeface="Times New Roman" pitchFamily="18" charset="0"/>
                        </a:rPr>
                        <a:t>Esteroides</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Estireno</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FFFF"/>
                          </a:solidFill>
                          <a:effectLst/>
                          <a:latin typeface="Arial" charset="0"/>
                          <a:cs typeface="Times New Roman" pitchFamily="18" charset="0"/>
                        </a:rPr>
                        <a:t>Estradiol</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20" action="ppaction://hlinksldjump"/>
                        </a:rPr>
                        <a:t>Etinilestradiol</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Etoxiresorufina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FF0000"/>
                          </a:solidFill>
                          <a:effectLst/>
                          <a:latin typeface="Arial" charset="0"/>
                          <a:cs typeface="Times New Roman" pitchFamily="18" charset="0"/>
                          <a:hlinkClick r:id="rId21" action="ppaction://hlinksldjump"/>
                        </a:rPr>
                        <a:t>Fenacetina</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22" action="ppaction://hlinksldjump"/>
                        </a:rPr>
                        <a:t>Pentobarbital</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23" action="ppaction://hlinksldjump"/>
                        </a:rPr>
                        <a:t>Fenitoína</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Flecainida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Flotamida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Fluonarizina</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24" action="ppaction://hlinksldjump"/>
                        </a:rPr>
                        <a:t>Fluoxetina</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Guanoxan</a:t>
                      </a:r>
                      <a:endParaRPr kumimoji="0" lang="es-ES" sz="15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0000"/>
                          </a:solidFill>
                          <a:effectLst/>
                          <a:latin typeface="Arial" charset="0"/>
                          <a:cs typeface="Times New Roman" pitchFamily="18" charset="0"/>
                          <a:hlinkClick r:id="rId25" action="ppaction://hlinksldjump"/>
                        </a:rPr>
                        <a:t>Haloperidol</a:t>
                      </a:r>
                      <a:r>
                        <a:rPr kumimoji="0" lang="es-ES" sz="1500" b="1" i="0" u="none" strike="noStrike" cap="none" normalizeH="0" baseline="0" dirty="0" smtClean="0">
                          <a:ln>
                            <a:noFill/>
                          </a:ln>
                          <a:solidFill>
                            <a:srgbClr val="FF0000"/>
                          </a:solidFill>
                          <a:effectLst/>
                          <a:latin typeface="Arial" charset="0"/>
                          <a:cs typeface="Times New Roman" pitchFamily="18" charset="0"/>
                          <a:hlinkClick r:id="rId25" action="ppaction://hlinksldjump"/>
                        </a:rPr>
                        <a:t> (reducido)</a:t>
                      </a:r>
                      <a:endParaRPr kumimoji="0" lang="es-ES" sz="15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500" b="1" i="0" u="none" strike="noStrike" cap="none" normalizeH="0" baseline="0" dirty="0" err="1" smtClean="0">
                          <a:ln>
                            <a:noFill/>
                          </a:ln>
                          <a:solidFill>
                            <a:srgbClr val="FFFFFF"/>
                          </a:solidFill>
                          <a:effectLst/>
                          <a:latin typeface="Arial" charset="0"/>
                          <a:cs typeface="Times New Roman" pitchFamily="18" charset="0"/>
                        </a:rPr>
                        <a:t>Hexobarbital</a:t>
                      </a:r>
                      <a:endParaRPr kumimoji="0" lang="es-ES" sz="15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29720" name="Text Box 44"/>
          <p:cNvSpPr txBox="1">
            <a:spLocks noChangeArrowheads="1"/>
          </p:cNvSpPr>
          <p:nvPr/>
        </p:nvSpPr>
        <p:spPr bwMode="auto">
          <a:xfrm>
            <a:off x="468313" y="6308725"/>
            <a:ext cx="719137" cy="366713"/>
          </a:xfrm>
          <a:prstGeom prst="rect">
            <a:avLst/>
          </a:prstGeom>
          <a:noFill/>
          <a:ln w="9525">
            <a:noFill/>
            <a:miter lim="800000"/>
            <a:headEnd/>
            <a:tailEnd/>
          </a:ln>
        </p:spPr>
        <p:txBody>
          <a:bodyPr>
            <a:spAutoFit/>
          </a:bodyPr>
          <a:lstStyle/>
          <a:p>
            <a:pPr>
              <a:spcBef>
                <a:spcPct val="50000"/>
              </a:spcBef>
            </a:pPr>
            <a:r>
              <a:rPr lang="es-MX" b="1" dirty="0">
                <a:solidFill>
                  <a:srgbClr val="FF0066"/>
                </a:solidFill>
              </a:rPr>
              <a:t>1/2</a:t>
            </a:r>
            <a:r>
              <a:rPr lang="es-MX" dirty="0">
                <a:solidFill>
                  <a:srgbClr val="FF0066"/>
                </a:solidFill>
              </a:rPr>
              <a:t> </a:t>
            </a:r>
            <a:endParaRPr lang="es-ES" dirty="0">
              <a:solidFill>
                <a:srgbClr val="FF0066"/>
              </a:solidFill>
            </a:endParaRPr>
          </a:p>
        </p:txBody>
      </p:sp>
      <p:sp>
        <p:nvSpPr>
          <p:cNvPr id="29721" name="Text Box 45">
            <a:hlinkClick r:id="rId26" action="ppaction://hlinksldjump"/>
          </p:cNvPr>
          <p:cNvSpPr txBox="1">
            <a:spLocks noChangeArrowheads="1"/>
          </p:cNvSpPr>
          <p:nvPr/>
        </p:nvSpPr>
        <p:spPr bwMode="auto">
          <a:xfrm>
            <a:off x="971600" y="6302647"/>
            <a:ext cx="503237" cy="366713"/>
          </a:xfrm>
          <a:prstGeom prst="rect">
            <a:avLst/>
          </a:prstGeom>
          <a:noFill/>
          <a:ln w="9525">
            <a:noFill/>
            <a:miter lim="800000"/>
            <a:headEnd/>
            <a:tailEnd/>
          </a:ln>
        </p:spPr>
        <p:txBody>
          <a:bodyPr>
            <a:spAutoFit/>
          </a:bodyPr>
          <a:lstStyle/>
          <a:p>
            <a:pPr>
              <a:spcBef>
                <a:spcPct val="50000"/>
              </a:spcBef>
            </a:pPr>
            <a:r>
              <a:rPr lang="es-MX" b="1" dirty="0">
                <a:solidFill>
                  <a:srgbClr val="FF0066"/>
                </a:solidFill>
              </a:rPr>
              <a:t>&gt;&gt;</a:t>
            </a:r>
            <a:endParaRPr lang="es-ES" b="1" dirty="0">
              <a:solidFill>
                <a:srgbClr val="FF006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70659"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30724" name="Picture 4" descr="ghasjk"/>
          <p:cNvPicPr>
            <a:picLocks noChangeAspect="1" noChangeArrowheads="1"/>
          </p:cNvPicPr>
          <p:nvPr/>
        </p:nvPicPr>
        <p:blipFill>
          <a:blip r:embed="rId2" cstate="print"/>
          <a:srcRect/>
          <a:stretch>
            <a:fillRect/>
          </a:stretch>
        </p:blipFill>
        <p:spPr bwMode="auto">
          <a:xfrm>
            <a:off x="0" y="0"/>
            <a:ext cx="9144000" cy="6899275"/>
          </a:xfrm>
          <a:prstGeom prst="rect">
            <a:avLst/>
          </a:prstGeom>
          <a:noFill/>
          <a:ln w="9525">
            <a:noFill/>
            <a:miter lim="800000"/>
            <a:headEnd/>
            <a:tailEnd/>
          </a:ln>
        </p:spPr>
      </p:pic>
      <p:sp>
        <p:nvSpPr>
          <p:cNvPr id="30725" name="Text Box 5"/>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SUSTRATOS</a:t>
            </a:r>
            <a:endParaRPr lang="es-ES" sz="3600" b="1">
              <a:solidFill>
                <a:schemeClr val="bg1"/>
              </a:solidFill>
            </a:endParaRPr>
          </a:p>
        </p:txBody>
      </p:sp>
      <p:sp>
        <p:nvSpPr>
          <p:cNvPr id="30726" name="Text Box 6"/>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30727" name="Text Box 7">
            <a:hlinkClick r:id="rId3"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30728" name="Rectangle 8"/>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30729" name="Text Box 9">
            <a:hlinkClick r:id="rId4"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30730" name="Text Box 10">
            <a:hlinkClick r:id="rId5"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30731" name="Text Box 11">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30732" name="Picture 12"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
        <p:nvSpPr>
          <p:cNvPr id="30733" name="AutoShape 13" descr="File:CYP2D6 structure.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MX"/>
          </a:p>
        </p:txBody>
      </p:sp>
      <p:graphicFrame>
        <p:nvGraphicFramePr>
          <p:cNvPr id="70700" name="Group 44"/>
          <p:cNvGraphicFramePr>
            <a:graphicFrameLocks noGrp="1"/>
          </p:cNvGraphicFramePr>
          <p:nvPr/>
        </p:nvGraphicFramePr>
        <p:xfrm>
          <a:off x="2700338" y="1404938"/>
          <a:ext cx="6156325" cy="5425440"/>
        </p:xfrm>
        <a:graphic>
          <a:graphicData uri="http://schemas.openxmlformats.org/drawingml/2006/table">
            <a:tbl>
              <a:tblPr/>
              <a:tblGrid>
                <a:gridCol w="1968500"/>
                <a:gridCol w="2011362"/>
                <a:gridCol w="2176463"/>
              </a:tblGrid>
              <a:tr h="532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Hidrocodona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Hidroxiarginina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9" action="ppaction://hlinksldjump"/>
                        </a:rPr>
                        <a:t>Ifosfamida</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10" action="ppaction://hlinksldjump"/>
                        </a:rPr>
                        <a:t>Imipramin</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11" action="ppaction://hlinksldjump"/>
                        </a:rPr>
                        <a:t>Indinavir</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Indoramina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Isoflurano</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12" action="ppaction://hlinksldjump"/>
                        </a:rPr>
                        <a:t>Lansoprazol</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charset="0"/>
                          <a:cs typeface="Times New Roman" pitchFamily="18" charset="0"/>
                        </a:rPr>
                        <a:t>Lidocaína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Loratadina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Losartal</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Lovastatina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Mefobarbital</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Metilformamida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Metoprolol</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Metoxianfetamina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Mexiletena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Mianserina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Midazolam</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Miniaprina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13" action="ppaction://hlinksldjump"/>
                        </a:rPr>
                        <a:t>Nelfinavir</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Nicardipina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charset="0"/>
                          <a:cs typeface="Times New Roman" pitchFamily="18" charset="0"/>
                        </a:rPr>
                        <a:t>Nicotina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Nifedipina</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Nitrosaminas</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Nortriptilina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charset="0"/>
                          <a:cs typeface="Times New Roman" pitchFamily="18" charset="0"/>
                        </a:rPr>
                        <a:t>N-</a:t>
                      </a:r>
                      <a:r>
                        <a:rPr kumimoji="0" lang="es-ES" sz="1400" b="1" i="0" u="none" strike="noStrike" cap="none" normalizeH="0" baseline="0" dirty="0" err="1" smtClean="0">
                          <a:ln>
                            <a:noFill/>
                          </a:ln>
                          <a:solidFill>
                            <a:srgbClr val="FFFFFF"/>
                          </a:solidFill>
                          <a:effectLst/>
                          <a:latin typeface="Arial" charset="0"/>
                          <a:cs typeface="Times New Roman" pitchFamily="18" charset="0"/>
                        </a:rPr>
                        <a:t>Propilajmalina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14" action="ppaction://hlinksldjump"/>
                        </a:rPr>
                        <a:t>Omeprazol</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Ondansetron</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15" action="ppaction://hlinksldjump"/>
                        </a:rPr>
                        <a:t>Paclitaxel</a:t>
                      </a:r>
                      <a:r>
                        <a:rPr kumimoji="0" lang="es-ES" sz="1400" b="1" i="0" u="none" strike="noStrike" cap="none" normalizeH="0" baseline="0" dirty="0" smtClean="0">
                          <a:ln>
                            <a:noFill/>
                          </a:ln>
                          <a:solidFill>
                            <a:srgbClr val="FF0000"/>
                          </a:solidFill>
                          <a:effectLst/>
                          <a:latin typeface="Arial" charset="0"/>
                          <a:cs typeface="Times New Roman" pitchFamily="18" charset="0"/>
                          <a:hlinkClick r:id="rId15" action="ppaction://hlinksldjump"/>
                        </a:rPr>
                        <a:t> (</a:t>
                      </a: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15" action="ppaction://hlinksldjump"/>
                        </a:rPr>
                        <a:t>Taxol</a:t>
                      </a:r>
                      <a:r>
                        <a:rPr kumimoji="0" lang="es-ES" sz="1400" b="1" i="0" u="none" strike="noStrike" cap="none" normalizeH="0" baseline="0" dirty="0" smtClean="0">
                          <a:ln>
                            <a:noFill/>
                          </a:ln>
                          <a:solidFill>
                            <a:srgbClr val="FF0000"/>
                          </a:solidFill>
                          <a:effectLst/>
                          <a:latin typeface="Arial" charset="0"/>
                          <a:cs typeface="Times New Roman" pitchFamily="18" charset="0"/>
                          <a:hlinkClick r:id="rId15" action="ppaction://hlinksldjump"/>
                        </a:rPr>
                        <a:t>)</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Paroxetina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Pentamidina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Pentamidina</a:t>
                      </a:r>
                      <a:r>
                        <a:rPr kumimoji="0" lang="es-ES" sz="1400" b="1" i="0" u="none" strike="noStrike" cap="none" normalizeH="0" baseline="0" dirty="0" smtClean="0">
                          <a:ln>
                            <a:noFill/>
                          </a:ln>
                          <a:solidFill>
                            <a:srgbClr val="FFFFFF"/>
                          </a:solidFill>
                          <a:effectLst/>
                          <a:latin typeface="Arial" charset="0"/>
                          <a:cs typeface="Times New Roman" pitchFamily="18" charset="0"/>
                        </a:rPr>
                        <a:t> </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Perexina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Perpenazina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Piroxicam</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Proguanil</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Propafenona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16" action="ppaction://hlinksldjump"/>
                        </a:rPr>
                        <a:t>Propranolol</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bg1"/>
                          </a:solidFill>
                          <a:effectLst/>
                          <a:latin typeface="Arial" charset="0"/>
                          <a:cs typeface="Times New Roman" pitchFamily="18" charset="0"/>
                        </a:rPr>
                        <a:t>Quinidina</a:t>
                      </a:r>
                      <a:endParaRPr kumimoji="0" lang="es-ES" sz="1400" b="1" i="0" u="none" strike="noStrike" cap="none" normalizeH="0" baseline="0" dirty="0" smtClean="0">
                        <a:ln>
                          <a:noFill/>
                        </a:ln>
                        <a:solidFill>
                          <a:schemeClr val="bg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Rapamicina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Remoxiprida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charset="0"/>
                          <a:cs typeface="Times New Roman" pitchFamily="18" charset="0"/>
                        </a:rPr>
                        <a:t>Retinoico (Ácido)</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rgbClr val="FFFFFF"/>
                          </a:solidFill>
                          <a:effectLst/>
                          <a:latin typeface="Arial" charset="0"/>
                          <a:cs typeface="Times New Roman" pitchFamily="18" charset="0"/>
                        </a:rPr>
                        <a:t>S-</a:t>
                      </a:r>
                      <a:r>
                        <a:rPr kumimoji="0" lang="es-ES" sz="1400" b="1" i="0" u="none" strike="noStrike" cap="none" normalizeH="0" baseline="0" dirty="0" smtClean="0">
                          <a:ln>
                            <a:noFill/>
                          </a:ln>
                          <a:solidFill>
                            <a:srgbClr val="FFFFFF"/>
                          </a:solidFill>
                          <a:effectLst/>
                          <a:latin typeface="Arial" charset="0"/>
                          <a:cs typeface="Times New Roman" pitchFamily="18" charset="0"/>
                        </a:rPr>
                        <a:t> </a:t>
                      </a:r>
                      <a:r>
                        <a:rPr kumimoji="0" lang="es-ES" sz="1400" b="1" i="0" u="none" strike="noStrike" cap="none" normalizeH="0" baseline="0" dirty="0" err="1" smtClean="0">
                          <a:ln>
                            <a:noFill/>
                          </a:ln>
                          <a:solidFill>
                            <a:srgbClr val="FFFFFF"/>
                          </a:solidFill>
                          <a:effectLst/>
                          <a:latin typeface="Arial" charset="0"/>
                          <a:cs typeface="Times New Roman" pitchFamily="18" charset="0"/>
                        </a:rPr>
                        <a:t>Warfarin</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17" action="ppaction://hlinksldjump"/>
                        </a:rPr>
                        <a:t>Saquinavir</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rgbClr val="FFFFFF"/>
                          </a:solidFill>
                          <a:effectLst/>
                          <a:latin typeface="Arial" charset="0"/>
                          <a:cs typeface="Times New Roman" pitchFamily="18" charset="0"/>
                        </a:rPr>
                        <a:t>S</a:t>
                      </a:r>
                      <a:r>
                        <a:rPr kumimoji="0" lang="es-ES" sz="1400" b="1" i="0" u="none" strike="noStrike" cap="none" normalizeH="0" baseline="0" dirty="0" smtClean="0">
                          <a:ln>
                            <a:noFill/>
                          </a:ln>
                          <a:solidFill>
                            <a:srgbClr val="FFFFFF"/>
                          </a:solidFill>
                          <a:effectLst/>
                          <a:latin typeface="Arial" charset="0"/>
                          <a:cs typeface="Times New Roman" pitchFamily="18" charset="0"/>
                        </a:rPr>
                        <a:t>-</a:t>
                      </a:r>
                      <a:r>
                        <a:rPr kumimoji="0" lang="es-ES" sz="1400" b="1" i="0" u="none" strike="noStrike" cap="none" normalizeH="0" baseline="0" dirty="0" err="1" smtClean="0">
                          <a:ln>
                            <a:noFill/>
                          </a:ln>
                          <a:solidFill>
                            <a:srgbClr val="FFFFFF"/>
                          </a:solidFill>
                          <a:effectLst/>
                          <a:latin typeface="Arial" charset="0"/>
                          <a:cs typeface="Times New Roman" pitchFamily="18" charset="0"/>
                        </a:rPr>
                        <a:t>Mefenitoína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Tacrina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Tacrolimos</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18" action="ppaction://hlinksldjump"/>
                        </a:rPr>
                        <a:t>Tamoxifen</a:t>
                      </a:r>
                      <a:endParaRPr kumimoji="0" lang="es-ES" sz="14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Tefenadina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Teniposida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Tenoxicam</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Arial" charset="0"/>
                          <a:cs typeface="Times New Roman" pitchFamily="18" charset="0"/>
                          <a:hlinkClick r:id="rId19" action="ppaction://hlinksldjump"/>
                        </a:rPr>
                        <a:t>Teofilina</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Tetrahidrocanabinol</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Timolol</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Tioridazina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Tolbutamida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Tomoxetina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Torenifen</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Torsemida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Triazolam</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20" action="ppaction://hlinksldjump"/>
                        </a:rPr>
                        <a:t>Trifluperidol</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21" action="ppaction://hlinksldjump"/>
                        </a:rPr>
                        <a:t>Trimetadona</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22" action="ppaction://hlinksldjump"/>
                        </a:rPr>
                        <a:t>Troleandomicina</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Tropisetron</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23" action="ppaction://hlinksldjump"/>
                        </a:rPr>
                        <a:t>Verapamil</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0000"/>
                          </a:solidFill>
                          <a:effectLst/>
                          <a:latin typeface="Arial" charset="0"/>
                          <a:cs typeface="Times New Roman" pitchFamily="18" charset="0"/>
                          <a:hlinkClick r:id="rId24" action="ppaction://hlinksldjump"/>
                        </a:rPr>
                        <a:t>Warfarina</a:t>
                      </a:r>
                      <a:endParaRPr kumimoji="0" lang="es-ES" sz="14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Zatocetron</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FFFFFF"/>
                          </a:solidFill>
                          <a:effectLst/>
                          <a:latin typeface="Arial" charset="0"/>
                          <a:cs typeface="Times New Roman" pitchFamily="18" charset="0"/>
                        </a:rPr>
                        <a:t>Zonisamida</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charset="0"/>
                          <a:cs typeface="Times New Roman" pitchFamily="18" charset="0"/>
                        </a:rPr>
                        <a:t> </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charset="0"/>
                          <a:cs typeface="Times New Roman" pitchFamily="18" charset="0"/>
                        </a:rPr>
                        <a:t> </a:t>
                      </a:r>
                      <a:endParaRPr kumimoji="0" lang="es-E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charset="0"/>
                          <a:cs typeface="Times New Roman" pitchFamily="18" charset="0"/>
                        </a:rPr>
                        <a:t> </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0744" name="Text Box 45"/>
          <p:cNvSpPr txBox="1">
            <a:spLocks noChangeArrowheads="1"/>
          </p:cNvSpPr>
          <p:nvPr/>
        </p:nvSpPr>
        <p:spPr bwMode="auto">
          <a:xfrm>
            <a:off x="468313" y="6308725"/>
            <a:ext cx="719137" cy="366713"/>
          </a:xfrm>
          <a:prstGeom prst="rect">
            <a:avLst/>
          </a:prstGeom>
          <a:noFill/>
          <a:ln w="9525">
            <a:noFill/>
            <a:miter lim="800000"/>
            <a:headEnd/>
            <a:tailEnd/>
          </a:ln>
        </p:spPr>
        <p:txBody>
          <a:bodyPr>
            <a:spAutoFit/>
          </a:bodyPr>
          <a:lstStyle/>
          <a:p>
            <a:pPr>
              <a:spcBef>
                <a:spcPct val="50000"/>
              </a:spcBef>
            </a:pPr>
            <a:r>
              <a:rPr lang="es-MX" b="1" dirty="0">
                <a:solidFill>
                  <a:srgbClr val="FF0066"/>
                </a:solidFill>
              </a:rPr>
              <a:t>2/2</a:t>
            </a:r>
            <a:r>
              <a:rPr lang="es-MX" dirty="0">
                <a:solidFill>
                  <a:srgbClr val="FF0066"/>
                </a:solidFill>
              </a:rPr>
              <a:t> </a:t>
            </a:r>
            <a:endParaRPr lang="es-ES" dirty="0">
              <a:solidFill>
                <a:srgbClr val="FF0066"/>
              </a:solidFill>
            </a:endParaRPr>
          </a:p>
        </p:txBody>
      </p:sp>
      <p:sp>
        <p:nvSpPr>
          <p:cNvPr id="30745" name="Text Box 46">
            <a:hlinkClick r:id="rId4" action="ppaction://hlinksldjump"/>
          </p:cNvPr>
          <p:cNvSpPr txBox="1">
            <a:spLocks noChangeArrowheads="1"/>
          </p:cNvSpPr>
          <p:nvPr/>
        </p:nvSpPr>
        <p:spPr bwMode="auto">
          <a:xfrm>
            <a:off x="107504" y="6302375"/>
            <a:ext cx="503238" cy="366713"/>
          </a:xfrm>
          <a:prstGeom prst="rect">
            <a:avLst/>
          </a:prstGeom>
          <a:noFill/>
          <a:ln w="9525">
            <a:noFill/>
            <a:miter lim="800000"/>
            <a:headEnd/>
            <a:tailEnd/>
          </a:ln>
        </p:spPr>
        <p:txBody>
          <a:bodyPr>
            <a:spAutoFit/>
          </a:bodyPr>
          <a:lstStyle/>
          <a:p>
            <a:pPr>
              <a:spcBef>
                <a:spcPct val="50000"/>
              </a:spcBef>
            </a:pPr>
            <a:r>
              <a:rPr lang="es-MX" b="1" dirty="0">
                <a:solidFill>
                  <a:srgbClr val="FF0066"/>
                </a:solidFill>
              </a:rPr>
              <a:t>&lt;&lt;</a:t>
            </a:r>
            <a:endParaRPr lang="es-ES" b="1" dirty="0">
              <a:solidFill>
                <a:srgbClr val="FF006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36" name="Group 56"/>
          <p:cNvGraphicFramePr>
            <a:graphicFrameLocks noGrp="1"/>
          </p:cNvGraphicFramePr>
          <p:nvPr>
            <p:ph/>
          </p:nvPr>
        </p:nvGraphicFramePr>
        <p:xfrm>
          <a:off x="1763713" y="1196975"/>
          <a:ext cx="6130925" cy="4434096"/>
        </p:xfrm>
        <a:graphic>
          <a:graphicData uri="http://schemas.openxmlformats.org/drawingml/2006/table">
            <a:tbl>
              <a:tblPr/>
              <a:tblGrid>
                <a:gridCol w="2304256"/>
                <a:gridCol w="3826669"/>
              </a:tblGrid>
              <a:tr h="598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CYP2A6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pitchFamily="34" charset="0"/>
                          <a:cs typeface="Arial" pitchFamily="34" charset="0"/>
                        </a:rPr>
                        <a:t>FÁRMACOS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95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SUSTRATOS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pitchFamily="34" charset="0"/>
                          <a:cs typeface="Arial" pitchFamily="34" charset="0"/>
                        </a:rPr>
                        <a:t>Cumarina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Butadien</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Nicotina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46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pitchFamily="34" charset="0"/>
                          <a:cs typeface="Arial" pitchFamily="34" charset="0"/>
                        </a:rPr>
                        <a:t>INHIBIDORES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Dietilditiocarbamato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Letrozol</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8-metoxipsoralen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Pilocarpin</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Tranilcipromin</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0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pitchFamily="34" charset="0"/>
                          <a:cs typeface="Arial" pitchFamily="34" charset="0"/>
                        </a:rPr>
                        <a:t>INDUCTORES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Barbitúricos?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 name="21 Botón de acción: Hacia atrás o Anterior">
            <a:hlinkClick r:id="rId2" action="ppaction://hlinksldjump" highlightClick="1"/>
          </p:cNvPr>
          <p:cNvSpPr/>
          <p:nvPr/>
        </p:nvSpPr>
        <p:spPr>
          <a:xfrm>
            <a:off x="179388" y="6092825"/>
            <a:ext cx="720725" cy="431800"/>
          </a:xfrm>
          <a:prstGeom prst="actionButtonBackPrevio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800" name="Group 72"/>
          <p:cNvGraphicFramePr>
            <a:graphicFrameLocks noGrp="1"/>
          </p:cNvGraphicFramePr>
          <p:nvPr/>
        </p:nvGraphicFramePr>
        <p:xfrm>
          <a:off x="1547813" y="981075"/>
          <a:ext cx="6467123" cy="4003716"/>
        </p:xfrm>
        <a:graphic>
          <a:graphicData uri="http://schemas.openxmlformats.org/drawingml/2006/table">
            <a:tbl>
              <a:tblPr/>
              <a:tblGrid>
                <a:gridCol w="2016224"/>
                <a:gridCol w="4450899"/>
              </a:tblGrid>
              <a:tr h="413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CYP2C8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FÁRMACOS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40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SUSTRATOS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Ácido </a:t>
                      </a:r>
                      <a:r>
                        <a:rPr kumimoji="0" lang="es-ES" sz="2000" b="0" i="0" u="none" strike="noStrike" cap="none" normalizeH="0" baseline="0" dirty="0" err="1" smtClean="0">
                          <a:ln>
                            <a:noFill/>
                          </a:ln>
                          <a:solidFill>
                            <a:schemeClr val="tx1"/>
                          </a:solidFill>
                          <a:effectLst/>
                          <a:latin typeface="Arial" pitchFamily="34" charset="0"/>
                          <a:cs typeface="Arial" pitchFamily="34" charset="0"/>
                        </a:rPr>
                        <a:t>araquidónico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pitchFamily="34" charset="0"/>
                          <a:cs typeface="Arial" pitchFamily="34" charset="0"/>
                        </a:rPr>
                        <a:t>Carbamazepina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rgbClr val="FF0000"/>
                          </a:solidFill>
                          <a:effectLst/>
                          <a:latin typeface="Arial" pitchFamily="34" charset="0"/>
                          <a:cs typeface="Arial" pitchFamily="34" charset="0"/>
                        </a:rPr>
                        <a:t>Paclitaxel</a:t>
                      </a:r>
                      <a:r>
                        <a:rPr kumimoji="0" lang="es-ES" sz="2000" b="0" i="0" u="none" strike="noStrike" cap="none" normalizeH="0" baseline="0" dirty="0" smtClean="0">
                          <a:ln>
                            <a:noFill/>
                          </a:ln>
                          <a:solidFill>
                            <a:srgbClr val="FF0000"/>
                          </a:solidFill>
                          <a:effectLst/>
                          <a:latin typeface="Arial" pitchFamily="34" charset="0"/>
                          <a:cs typeface="Arial" pitchFamily="34" charset="0"/>
                        </a:rPr>
                        <a:t> (</a:t>
                      </a:r>
                      <a:r>
                        <a:rPr kumimoji="0" lang="es-ES" sz="2000" b="0" i="0" u="none" strike="noStrike" cap="none" normalizeH="0" baseline="0" dirty="0" err="1" smtClean="0">
                          <a:ln>
                            <a:noFill/>
                          </a:ln>
                          <a:solidFill>
                            <a:srgbClr val="FF0000"/>
                          </a:solidFill>
                          <a:effectLst/>
                          <a:latin typeface="Arial" pitchFamily="34" charset="0"/>
                          <a:cs typeface="Arial" pitchFamily="34" charset="0"/>
                        </a:rPr>
                        <a:t>Taxol</a:t>
                      </a:r>
                      <a:r>
                        <a:rPr kumimoji="0" lang="es-ES" sz="2000" b="0" i="0" u="none" strike="noStrike" cap="none" normalizeH="0" baseline="0" dirty="0" smtClean="0">
                          <a:ln>
                            <a:noFill/>
                          </a:ln>
                          <a:solidFill>
                            <a:srgbClr val="FF0000"/>
                          </a:solidFill>
                          <a:effectLst/>
                          <a:latin typeface="Arial" pitchFamily="34" charset="0"/>
                          <a:cs typeface="Arial" pitchFamily="34" charset="0"/>
                        </a:rPr>
                        <a:t>)</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1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INHIBIDORES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Etopside</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Nicardipina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Quercetina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Tamoxifen</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1" u="none" strike="noStrike" cap="none" normalizeH="0" baseline="0" dirty="0" smtClean="0">
                          <a:ln>
                            <a:noFill/>
                          </a:ln>
                          <a:solidFill>
                            <a:schemeClr val="tx1"/>
                          </a:solidFill>
                          <a:effectLst/>
                          <a:latin typeface="Arial" pitchFamily="34" charset="0"/>
                          <a:cs typeface="Arial" pitchFamily="34" charset="0"/>
                        </a:rPr>
                        <a:t>R</a:t>
                      </a:r>
                      <a:r>
                        <a:rPr kumimoji="0" lang="es-ES" sz="2000" b="0" i="0" u="none" strike="noStrike" cap="none" normalizeH="0" baseline="0" dirty="0" smtClean="0">
                          <a:ln>
                            <a:noFill/>
                          </a:ln>
                          <a:solidFill>
                            <a:schemeClr val="tx1"/>
                          </a:solidFill>
                          <a:effectLst/>
                          <a:latin typeface="Arial" pitchFamily="34" charset="0"/>
                          <a:cs typeface="Arial" pitchFamily="34" charset="0"/>
                        </a:rPr>
                        <a:t>-</a:t>
                      </a:r>
                      <a:r>
                        <a:rPr kumimoji="0" lang="es-ES" sz="2000" b="0" i="0" u="none" strike="noStrike" cap="none" normalizeH="0" baseline="0" dirty="0" err="1" smtClean="0">
                          <a:ln>
                            <a:noFill/>
                          </a:ln>
                          <a:solidFill>
                            <a:schemeClr val="tx1"/>
                          </a:solidFill>
                          <a:effectLst/>
                          <a:latin typeface="Arial" pitchFamily="34" charset="0"/>
                          <a:cs typeface="Arial" pitchFamily="34" charset="0"/>
                        </a:rPr>
                        <a:t>Verapamil</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86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INDUCTORES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Se desconoce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 name="23 Botón de acción: Hacia atrás o Anterior">
            <a:hlinkClick r:id="rId2" action="ppaction://hlinksldjump" highlightClick="1"/>
          </p:cNvPr>
          <p:cNvSpPr/>
          <p:nvPr/>
        </p:nvSpPr>
        <p:spPr>
          <a:xfrm>
            <a:off x="179388" y="6092825"/>
            <a:ext cx="720725" cy="431800"/>
          </a:xfrm>
          <a:prstGeom prst="actionButtonBackPrevio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807" name="Group 55"/>
          <p:cNvGraphicFramePr>
            <a:graphicFrameLocks noGrp="1"/>
          </p:cNvGraphicFramePr>
          <p:nvPr/>
        </p:nvGraphicFramePr>
        <p:xfrm>
          <a:off x="1692275" y="908050"/>
          <a:ext cx="6127750" cy="4693928"/>
        </p:xfrm>
        <a:graphic>
          <a:graphicData uri="http://schemas.openxmlformats.org/drawingml/2006/table">
            <a:tbl>
              <a:tblPr/>
              <a:tblGrid>
                <a:gridCol w="2016224"/>
                <a:gridCol w="4111526"/>
              </a:tblGrid>
              <a:tr h="45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CYP2B6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pitchFamily="34" charset="0"/>
                          <a:cs typeface="Arial" pitchFamily="34" charset="0"/>
                        </a:rPr>
                        <a:t>FÁRMACOS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95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pitchFamily="34" charset="0"/>
                          <a:cs typeface="Arial" pitchFamily="34" charset="0"/>
                        </a:rPr>
                        <a:t>SUSTRATOS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Benzfetamina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7-benzyloxyresorufin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Ciclofosfamida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7-Etoxi-4-trifluorometilcoumarina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Ifosfamida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1" u="none" strike="noStrike" cap="none" normalizeH="0" baseline="0" dirty="0" smtClean="0">
                          <a:ln>
                            <a:noFill/>
                          </a:ln>
                          <a:solidFill>
                            <a:schemeClr val="tx1"/>
                          </a:solidFill>
                          <a:effectLst/>
                          <a:latin typeface="Arial" pitchFamily="34" charset="0"/>
                          <a:cs typeface="Arial" pitchFamily="34" charset="0"/>
                        </a:rPr>
                        <a:t>S</a:t>
                      </a:r>
                      <a:r>
                        <a:rPr kumimoji="0" lang="es-ES" sz="2000" b="0" i="0" u="none" strike="noStrike" cap="none" normalizeH="0" baseline="0" dirty="0" smtClean="0">
                          <a:ln>
                            <a:noFill/>
                          </a:ln>
                          <a:solidFill>
                            <a:schemeClr val="tx1"/>
                          </a:solidFill>
                          <a:effectLst/>
                          <a:latin typeface="Arial" pitchFamily="34" charset="0"/>
                          <a:cs typeface="Arial" pitchFamily="34" charset="0"/>
                        </a:rPr>
                        <a:t>-</a:t>
                      </a:r>
                      <a:r>
                        <a:rPr kumimoji="0" lang="es-ES" sz="2000" b="0" i="0" u="none" strike="noStrike" cap="none" normalizeH="0" baseline="0" dirty="0" err="1" smtClean="0">
                          <a:ln>
                            <a:noFill/>
                          </a:ln>
                          <a:solidFill>
                            <a:schemeClr val="tx1"/>
                          </a:solidFill>
                          <a:effectLst/>
                          <a:latin typeface="Arial" pitchFamily="34" charset="0"/>
                          <a:cs typeface="Arial" pitchFamily="34" charset="0"/>
                        </a:rPr>
                        <a:t>Mefenitoína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5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pitchFamily="34" charset="0"/>
                          <a:cs typeface="Arial" pitchFamily="34" charset="0"/>
                        </a:rPr>
                        <a:t>INHIBIDORES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9-Etilnilfenatrin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Metoxiclor</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Orfenadrin</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1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pitchFamily="34" charset="0"/>
                          <a:cs typeface="Arial" pitchFamily="34" charset="0"/>
                        </a:rPr>
                        <a:t>INDUCTORES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Fenobarbital</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Fenitoína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Rifampin</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Troglitazon</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 name="21 Botón de acción: Hacia atrás o Anterior">
            <a:hlinkClick r:id="rId2" action="ppaction://hlinksldjump" highlightClick="1"/>
          </p:cNvPr>
          <p:cNvSpPr/>
          <p:nvPr/>
        </p:nvSpPr>
        <p:spPr>
          <a:xfrm>
            <a:off x="179388" y="6092825"/>
            <a:ext cx="720725" cy="431800"/>
          </a:xfrm>
          <a:prstGeom prst="actionButtonBackPrevio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ACETOMINOFEN</a:t>
            </a:r>
            <a:endParaRPr lang="es-MX" dirty="0">
              <a:solidFill>
                <a:schemeClr val="accent1">
                  <a:tint val="83000"/>
                  <a:satMod val="150000"/>
                </a:schemeClr>
              </a:solidFill>
              <a:latin typeface="Arial" pitchFamily="34" charset="0"/>
              <a:cs typeface="Arial" pitchFamily="34" charset="0"/>
            </a:endParaRPr>
          </a:p>
        </p:txBody>
      </p:sp>
      <p:sp>
        <p:nvSpPr>
          <p:cNvPr id="34819"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CYP3A4</a:t>
            </a:r>
          </a:p>
          <a:p>
            <a:pPr>
              <a:buFont typeface="Wingdings 2" pitchFamily="18" charset="2"/>
              <a:buNone/>
            </a:pPr>
            <a:endParaRPr lang="es-MX" smtClean="0">
              <a:latin typeface="Arial" charset="0"/>
              <a:cs typeface="Arial" charset="0"/>
            </a:endParaRPr>
          </a:p>
          <a:p>
            <a:r>
              <a:rPr lang="es-MX" smtClean="0">
                <a:latin typeface="Arial" charset="0"/>
                <a:cs typeface="Arial" charset="0"/>
              </a:rPr>
              <a:t>Sustrato de CYP1A2</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INDINAVIR</a:t>
            </a:r>
            <a:endParaRPr lang="es-MX" dirty="0">
              <a:solidFill>
                <a:schemeClr val="accent1">
                  <a:tint val="83000"/>
                  <a:satMod val="150000"/>
                </a:schemeClr>
              </a:solidFill>
              <a:latin typeface="Arial" pitchFamily="34" charset="0"/>
              <a:cs typeface="Arial" pitchFamily="34" charset="0"/>
            </a:endParaRPr>
          </a:p>
        </p:txBody>
      </p:sp>
      <p:sp>
        <p:nvSpPr>
          <p:cNvPr id="35843"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e inhibidor de CYP3A4</a:t>
            </a:r>
          </a:p>
          <a:p>
            <a:pPr>
              <a:buFont typeface="Wingdings 2" pitchFamily="18" charset="2"/>
              <a:buNone/>
            </a:pPr>
            <a:endParaRPr lang="es-MX" smtClean="0">
              <a:latin typeface="Arial" charset="0"/>
              <a:cs typeface="Arial" charset="0"/>
            </a:endParaRP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AMINOPIRINA</a:t>
            </a:r>
            <a:endParaRPr lang="es-MX" dirty="0">
              <a:solidFill>
                <a:schemeClr val="accent1">
                  <a:tint val="83000"/>
                  <a:satMod val="150000"/>
                </a:schemeClr>
              </a:solidFill>
              <a:latin typeface="Arial" pitchFamily="34" charset="0"/>
              <a:cs typeface="Arial" pitchFamily="34" charset="0"/>
            </a:endParaRPr>
          </a:p>
        </p:txBody>
      </p:sp>
      <p:sp>
        <p:nvSpPr>
          <p:cNvPr id="36867"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CYP3A4</a:t>
            </a:r>
          </a:p>
          <a:p>
            <a:endParaRPr lang="es-MX" smtClean="0">
              <a:latin typeface="Arial" charset="0"/>
              <a:cs typeface="Arial" charset="0"/>
            </a:endParaRPr>
          </a:p>
          <a:p>
            <a:r>
              <a:rPr lang="es-MX" smtClean="0">
                <a:latin typeface="Arial" charset="0"/>
                <a:cs typeface="Arial" charset="0"/>
              </a:rPr>
              <a:t>Sustrato de CYP1A2</a:t>
            </a:r>
          </a:p>
          <a:p>
            <a:pPr>
              <a:buFont typeface="Wingdings 2" pitchFamily="18" charset="2"/>
              <a:buNone/>
            </a:pPr>
            <a:endParaRPr lang="es-MX" smtClean="0">
              <a:latin typeface="Arial" charset="0"/>
              <a:cs typeface="Arial" charset="0"/>
            </a:endParaRP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ANTIPIRINA</a:t>
            </a:r>
            <a:endParaRPr lang="es-MX" dirty="0">
              <a:solidFill>
                <a:schemeClr val="accent1">
                  <a:tint val="83000"/>
                  <a:satMod val="150000"/>
                </a:schemeClr>
              </a:solidFill>
              <a:latin typeface="Arial" pitchFamily="34" charset="0"/>
              <a:cs typeface="Arial" pitchFamily="34" charset="0"/>
            </a:endParaRPr>
          </a:p>
        </p:txBody>
      </p:sp>
      <p:sp>
        <p:nvSpPr>
          <p:cNvPr id="37891"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CYP1A2</a:t>
            </a:r>
          </a:p>
          <a:p>
            <a:endParaRPr lang="es-MX" smtClean="0">
              <a:latin typeface="Arial" charset="0"/>
              <a:cs typeface="Arial" charset="0"/>
            </a:endParaRPr>
          </a:p>
          <a:p>
            <a:r>
              <a:rPr lang="es-MX" smtClean="0">
                <a:latin typeface="Arial" charset="0"/>
                <a:cs typeface="Arial" charset="0"/>
              </a:rPr>
              <a:t>Sustrato de CYP3A4</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CAFEINA</a:t>
            </a:r>
            <a:endParaRPr lang="es-MX" dirty="0">
              <a:solidFill>
                <a:schemeClr val="accent1">
                  <a:tint val="83000"/>
                  <a:satMod val="150000"/>
                </a:schemeClr>
              </a:solidFill>
              <a:latin typeface="Arial" pitchFamily="34" charset="0"/>
              <a:cs typeface="Arial" pitchFamily="34" charset="0"/>
            </a:endParaRPr>
          </a:p>
        </p:txBody>
      </p:sp>
      <p:sp>
        <p:nvSpPr>
          <p:cNvPr id="38915"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CYP1A2</a:t>
            </a:r>
          </a:p>
          <a:p>
            <a:endParaRPr lang="es-MX" smtClean="0">
              <a:latin typeface="Arial" charset="0"/>
              <a:cs typeface="Arial" charset="0"/>
            </a:endParaRPr>
          </a:p>
          <a:p>
            <a:r>
              <a:rPr lang="es-MX" smtClean="0">
                <a:latin typeface="Arial" charset="0"/>
                <a:cs typeface="Arial" charset="0"/>
              </a:rPr>
              <a:t>Sustrato de CYP2E1</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5123"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12292" name="Picture 4" descr="ghasjk"/>
          <p:cNvPicPr>
            <a:picLocks noChangeAspect="1" noChangeArrowheads="1"/>
          </p:cNvPicPr>
          <p:nvPr/>
        </p:nvPicPr>
        <p:blipFill>
          <a:blip r:embed="rId2" cstate="print"/>
          <a:srcRect/>
          <a:stretch>
            <a:fillRect/>
          </a:stretch>
        </p:blipFill>
        <p:spPr bwMode="auto">
          <a:xfrm>
            <a:off x="0" y="-41275"/>
            <a:ext cx="9144000" cy="6899275"/>
          </a:xfrm>
          <a:prstGeom prst="rect">
            <a:avLst/>
          </a:prstGeom>
          <a:noFill/>
          <a:ln w="9525">
            <a:noFill/>
            <a:miter lim="800000"/>
            <a:headEnd/>
            <a:tailEnd/>
          </a:ln>
        </p:spPr>
      </p:pic>
      <p:sp>
        <p:nvSpPr>
          <p:cNvPr id="12293" name="Text Box 6"/>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CYP1A2</a:t>
            </a:r>
            <a:endParaRPr lang="es-ES" sz="3600" b="1">
              <a:solidFill>
                <a:schemeClr val="bg1"/>
              </a:solidFill>
            </a:endParaRPr>
          </a:p>
        </p:txBody>
      </p:sp>
      <p:sp>
        <p:nvSpPr>
          <p:cNvPr id="12294" name="Text Box 7"/>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12295" name="Text Box 8">
            <a:hlinkClick r:id="rId3"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12296" name="Rectangle 9"/>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12297" name="Text Box 10">
            <a:hlinkClick r:id="rId4"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12298" name="Text Box 11">
            <a:hlinkClick r:id="rId5"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12299" name="Text Box 12">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12300" name="Picture 15"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
        <p:nvSpPr>
          <p:cNvPr id="12301" name="Text Box 16"/>
          <p:cNvSpPr txBox="1">
            <a:spLocks noChangeArrowheads="1"/>
          </p:cNvSpPr>
          <p:nvPr/>
        </p:nvSpPr>
        <p:spPr bwMode="auto">
          <a:xfrm>
            <a:off x="2555875" y="1557338"/>
            <a:ext cx="6408738" cy="2078037"/>
          </a:xfrm>
          <a:prstGeom prst="rect">
            <a:avLst/>
          </a:prstGeom>
          <a:noFill/>
          <a:ln w="9525">
            <a:noFill/>
            <a:miter lim="800000"/>
            <a:headEnd/>
            <a:tailEnd/>
          </a:ln>
        </p:spPr>
        <p:txBody>
          <a:bodyPr>
            <a:spAutoFit/>
          </a:bodyPr>
          <a:lstStyle/>
          <a:p>
            <a:pPr algn="just">
              <a:spcBef>
                <a:spcPct val="50000"/>
              </a:spcBef>
            </a:pPr>
            <a:r>
              <a:rPr lang="es-ES" sz="1600">
                <a:solidFill>
                  <a:schemeClr val="bg1"/>
                </a:solidFill>
              </a:rPr>
              <a:t>El CYP1A2 es miembro de la superfamilia del citocromo P450 de enzimas monooxigenasas que catalizan las reacciones metabólicas de fármacos y la síntesis de colesterol, esteroides y otros lípidos. El CYP1A2 se localiza en el retículo endoplasmático y su expresión es inducida por algunos hidrocarburos aromáticos policíclicos (HAP), algunos de los cuales se encuentran en el humo del cigarrillo. El sustrato endógeno de la enzima se desconoce, sin embargo, es capaz de metabolizar algunos HAP a intermedios cancerígenos.</a:t>
            </a:r>
            <a:r>
              <a:rPr lang="es-ES">
                <a:solidFill>
                  <a:schemeClr val="bg1"/>
                </a:solidFill>
              </a:rPr>
              <a:t> </a:t>
            </a:r>
          </a:p>
        </p:txBody>
      </p:sp>
      <p:pic>
        <p:nvPicPr>
          <p:cNvPr id="12302" name="Picture 18"/>
          <p:cNvPicPr>
            <a:picLocks noChangeAspect="1" noChangeArrowheads="1"/>
          </p:cNvPicPr>
          <p:nvPr/>
        </p:nvPicPr>
        <p:blipFill>
          <a:blip r:embed="rId9" cstate="print"/>
          <a:srcRect/>
          <a:stretch>
            <a:fillRect/>
          </a:stretch>
        </p:blipFill>
        <p:spPr bwMode="auto">
          <a:xfrm>
            <a:off x="6096000" y="4005263"/>
            <a:ext cx="3048000" cy="1628775"/>
          </a:xfrm>
          <a:prstGeom prst="rect">
            <a:avLst/>
          </a:prstGeom>
          <a:noFill/>
          <a:ln w="9525">
            <a:noFill/>
            <a:miter lim="800000"/>
            <a:headEnd/>
            <a:tailEnd/>
          </a:ln>
        </p:spPr>
      </p:pic>
      <p:sp>
        <p:nvSpPr>
          <p:cNvPr id="12303" name="Text Box 19">
            <a:hlinkClick r:id="rId10" action="ppaction://hlinksldjump"/>
          </p:cNvPr>
          <p:cNvSpPr txBox="1">
            <a:spLocks noChangeArrowheads="1"/>
          </p:cNvSpPr>
          <p:nvPr/>
        </p:nvSpPr>
        <p:spPr bwMode="auto">
          <a:xfrm>
            <a:off x="6300788" y="4221163"/>
            <a:ext cx="2305050" cy="915987"/>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 INHIBIDORES E INDUCTORES</a:t>
            </a:r>
            <a:endParaRPr lang="es-ES" b="1">
              <a:solidFill>
                <a:srgbClr val="FF0066"/>
              </a:solidFill>
            </a:endParaRPr>
          </a:p>
        </p:txBody>
      </p:sp>
      <p:pic>
        <p:nvPicPr>
          <p:cNvPr id="12304" name="Picture 21" descr="File:Protein CYP1A2 PDB 2hi4.png"/>
          <p:cNvPicPr>
            <a:picLocks noChangeAspect="1" noChangeArrowheads="1"/>
          </p:cNvPicPr>
          <p:nvPr/>
        </p:nvPicPr>
        <p:blipFill>
          <a:blip r:embed="rId11" cstate="print"/>
          <a:srcRect/>
          <a:stretch>
            <a:fillRect/>
          </a:stretch>
        </p:blipFill>
        <p:spPr bwMode="auto">
          <a:xfrm>
            <a:off x="2403475" y="3740150"/>
            <a:ext cx="37528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FENACETINA</a:t>
            </a:r>
            <a:endParaRPr lang="es-MX" dirty="0">
              <a:solidFill>
                <a:schemeClr val="accent1">
                  <a:tint val="83000"/>
                  <a:satMod val="150000"/>
                </a:schemeClr>
              </a:solidFill>
              <a:latin typeface="Arial" pitchFamily="34" charset="0"/>
              <a:cs typeface="Arial" pitchFamily="34" charset="0"/>
            </a:endParaRPr>
          </a:p>
        </p:txBody>
      </p:sp>
      <p:sp>
        <p:nvSpPr>
          <p:cNvPr id="39939"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CYP2C19</a:t>
            </a:r>
          </a:p>
          <a:p>
            <a:endParaRPr lang="es-MX" smtClean="0">
              <a:latin typeface="Arial" charset="0"/>
              <a:cs typeface="Arial" charset="0"/>
            </a:endParaRPr>
          </a:p>
          <a:p>
            <a:r>
              <a:rPr lang="es-MX" smtClean="0">
                <a:latin typeface="Arial" charset="0"/>
                <a:cs typeface="Arial" charset="0"/>
              </a:rPr>
              <a:t>Sustrato de CYP1A2</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TEOFILINA</a:t>
            </a:r>
            <a:endParaRPr lang="es-MX" dirty="0">
              <a:solidFill>
                <a:schemeClr val="accent1">
                  <a:tint val="83000"/>
                  <a:satMod val="150000"/>
                </a:schemeClr>
              </a:solidFill>
              <a:latin typeface="Arial" pitchFamily="34" charset="0"/>
              <a:cs typeface="Arial" pitchFamily="34" charset="0"/>
            </a:endParaRPr>
          </a:p>
        </p:txBody>
      </p:sp>
      <p:sp>
        <p:nvSpPr>
          <p:cNvPr id="40963"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CYP1A2</a:t>
            </a:r>
          </a:p>
          <a:p>
            <a:endParaRPr lang="es-MX" smtClean="0">
              <a:latin typeface="Arial" charset="0"/>
              <a:cs typeface="Arial" charset="0"/>
            </a:endParaRPr>
          </a:p>
          <a:p>
            <a:r>
              <a:rPr lang="es-MX" smtClean="0">
                <a:latin typeface="Arial" charset="0"/>
                <a:cs typeface="Arial" charset="0"/>
              </a:rPr>
              <a:t>Sustrato de CYP3a4</a:t>
            </a:r>
          </a:p>
          <a:p>
            <a:endParaRPr lang="es-MX" smtClean="0">
              <a:latin typeface="Arial" charset="0"/>
              <a:cs typeface="Arial" charset="0"/>
            </a:endParaRPr>
          </a:p>
          <a:p>
            <a:r>
              <a:rPr lang="es-MX" smtClean="0">
                <a:latin typeface="Arial" charset="0"/>
                <a:cs typeface="Arial" charset="0"/>
              </a:rPr>
              <a:t>Sustrato de CYP2E1</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TRIMETADONA</a:t>
            </a:r>
            <a:endParaRPr lang="es-MX" dirty="0">
              <a:solidFill>
                <a:schemeClr val="accent1">
                  <a:tint val="83000"/>
                  <a:satMod val="150000"/>
                </a:schemeClr>
              </a:solidFill>
              <a:latin typeface="Arial" pitchFamily="34" charset="0"/>
              <a:cs typeface="Arial" pitchFamily="34" charset="0"/>
            </a:endParaRPr>
          </a:p>
        </p:txBody>
      </p:sp>
      <p:sp>
        <p:nvSpPr>
          <p:cNvPr id="41987"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CYP1A2</a:t>
            </a:r>
          </a:p>
          <a:p>
            <a:endParaRPr lang="es-MX" smtClean="0">
              <a:latin typeface="Arial" charset="0"/>
              <a:cs typeface="Arial" charset="0"/>
            </a:endParaRPr>
          </a:p>
          <a:p>
            <a:r>
              <a:rPr lang="es-MX" smtClean="0">
                <a:latin typeface="Arial" charset="0"/>
                <a:cs typeface="Arial" charset="0"/>
              </a:rPr>
              <a:t>Sustrato de CYP3A4</a:t>
            </a:r>
          </a:p>
          <a:p>
            <a:pPr>
              <a:buFont typeface="Wingdings 2" pitchFamily="18" charset="2"/>
              <a:buNone/>
            </a:pPr>
            <a:endParaRPr lang="es-MX" smtClean="0">
              <a:latin typeface="Arial" charset="0"/>
              <a:cs typeface="Arial" charset="0"/>
            </a:endParaRP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WARFARINA</a:t>
            </a:r>
            <a:endParaRPr lang="es-MX" dirty="0">
              <a:solidFill>
                <a:schemeClr val="accent1">
                  <a:tint val="83000"/>
                  <a:satMod val="150000"/>
                </a:schemeClr>
              </a:solidFill>
              <a:latin typeface="Arial" pitchFamily="34" charset="0"/>
              <a:cs typeface="Arial" pitchFamily="34" charset="0"/>
            </a:endParaRPr>
          </a:p>
        </p:txBody>
      </p:sp>
      <p:sp>
        <p:nvSpPr>
          <p:cNvPr id="43011"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CYP1A2</a:t>
            </a:r>
          </a:p>
          <a:p>
            <a:endParaRPr lang="es-MX" smtClean="0">
              <a:latin typeface="Arial" charset="0"/>
              <a:cs typeface="Arial" charset="0"/>
            </a:endParaRPr>
          </a:p>
          <a:p>
            <a:r>
              <a:rPr lang="es-MX" smtClean="0">
                <a:latin typeface="Arial" charset="0"/>
                <a:cs typeface="Arial" charset="0"/>
              </a:rPr>
              <a:t>Sustrato de CYP3A4</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CITALOPRAMINA</a:t>
            </a:r>
            <a:endParaRPr lang="es-MX" dirty="0">
              <a:solidFill>
                <a:schemeClr val="accent1">
                  <a:tint val="83000"/>
                  <a:satMod val="150000"/>
                </a:schemeClr>
              </a:solidFill>
              <a:latin typeface="Arial" pitchFamily="34" charset="0"/>
              <a:cs typeface="Arial" pitchFamily="34" charset="0"/>
            </a:endParaRPr>
          </a:p>
        </p:txBody>
      </p:sp>
      <p:sp>
        <p:nvSpPr>
          <p:cNvPr id="44035"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CYP2C19</a:t>
            </a:r>
          </a:p>
          <a:p>
            <a:endParaRPr lang="es-MX" smtClean="0">
              <a:latin typeface="Arial" charset="0"/>
              <a:cs typeface="Arial" charset="0"/>
            </a:endParaRPr>
          </a:p>
          <a:p>
            <a:r>
              <a:rPr lang="es-MX" smtClean="0">
                <a:latin typeface="Arial" charset="0"/>
                <a:cs typeface="Arial" charset="0"/>
              </a:rPr>
              <a:t>Sustrato de CYP2D6</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FLUOXETINE</a:t>
            </a:r>
            <a:endParaRPr lang="es-MX" dirty="0">
              <a:solidFill>
                <a:schemeClr val="accent1">
                  <a:tint val="83000"/>
                  <a:satMod val="150000"/>
                </a:schemeClr>
              </a:solidFill>
              <a:latin typeface="Arial" pitchFamily="34" charset="0"/>
              <a:cs typeface="Arial" pitchFamily="34" charset="0"/>
            </a:endParaRPr>
          </a:p>
        </p:txBody>
      </p:sp>
      <p:sp>
        <p:nvSpPr>
          <p:cNvPr id="45059"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CYP2D6</a:t>
            </a:r>
          </a:p>
          <a:p>
            <a:endParaRPr lang="es-MX" smtClean="0">
              <a:latin typeface="Arial" charset="0"/>
              <a:cs typeface="Arial" charset="0"/>
            </a:endParaRPr>
          </a:p>
          <a:p>
            <a:r>
              <a:rPr lang="es-MX" smtClean="0">
                <a:latin typeface="Arial" charset="0"/>
                <a:cs typeface="Arial" charset="0"/>
              </a:rPr>
              <a:t>Inhibidor de CYP2D6</a:t>
            </a:r>
          </a:p>
          <a:p>
            <a:pPr>
              <a:buFont typeface="Wingdings 2" pitchFamily="18" charset="2"/>
              <a:buNone/>
            </a:pPr>
            <a:endParaRPr lang="es-MX" smtClean="0">
              <a:latin typeface="Arial" charset="0"/>
              <a:cs typeface="Arial" charset="0"/>
            </a:endParaRP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IMIPRAMINE</a:t>
            </a:r>
            <a:endParaRPr lang="es-MX" dirty="0">
              <a:solidFill>
                <a:schemeClr val="accent1">
                  <a:tint val="83000"/>
                  <a:satMod val="150000"/>
                </a:schemeClr>
              </a:solidFill>
              <a:latin typeface="Arial" pitchFamily="34" charset="0"/>
              <a:cs typeface="Arial" pitchFamily="34" charset="0"/>
            </a:endParaRPr>
          </a:p>
        </p:txBody>
      </p:sp>
      <p:sp>
        <p:nvSpPr>
          <p:cNvPr id="46083"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CYP2D6</a:t>
            </a:r>
          </a:p>
          <a:p>
            <a:endParaRPr lang="es-MX" smtClean="0">
              <a:latin typeface="Arial" charset="0"/>
              <a:cs typeface="Arial" charset="0"/>
            </a:endParaRPr>
          </a:p>
          <a:p>
            <a:r>
              <a:rPr lang="es-MX" smtClean="0">
                <a:latin typeface="Arial" charset="0"/>
                <a:cs typeface="Arial" charset="0"/>
              </a:rPr>
              <a:t>Sustrato de CYP2C8</a:t>
            </a:r>
          </a:p>
          <a:p>
            <a:endParaRPr lang="es-MX" smtClean="0">
              <a:latin typeface="Arial" charset="0"/>
              <a:cs typeface="Arial" charset="0"/>
            </a:endParaRPr>
          </a:p>
          <a:p>
            <a:r>
              <a:rPr lang="es-MX" smtClean="0">
                <a:latin typeface="Arial" charset="0"/>
                <a:cs typeface="Arial" charset="0"/>
              </a:rPr>
              <a:t>Sustrato de CYP3A4</a:t>
            </a:r>
          </a:p>
          <a:p>
            <a:endParaRPr lang="es-MX" smtClean="0">
              <a:latin typeface="Arial" charset="0"/>
              <a:cs typeface="Arial" charset="0"/>
            </a:endParaRPr>
          </a:p>
          <a:p>
            <a:r>
              <a:rPr lang="es-MX" smtClean="0">
                <a:latin typeface="Arial" charset="0"/>
                <a:cs typeface="Arial" charset="0"/>
              </a:rPr>
              <a:t>Sustrato de CYP2C19</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rPr>
              <a:t>PROPRANOLOL</a:t>
            </a:r>
            <a:endParaRPr lang="es-MX" dirty="0">
              <a:solidFill>
                <a:schemeClr val="accent1">
                  <a:tint val="83000"/>
                  <a:satMod val="150000"/>
                </a:schemeClr>
              </a:solidFill>
            </a:endParaRPr>
          </a:p>
        </p:txBody>
      </p:sp>
      <p:sp>
        <p:nvSpPr>
          <p:cNvPr id="47107" name="2 Marcador de contenido"/>
          <p:cNvSpPr>
            <a:spLocks noGrp="1"/>
          </p:cNvSpPr>
          <p:nvPr>
            <p:ph idx="1"/>
          </p:nvPr>
        </p:nvSpPr>
        <p:spPr>
          <a:xfrm>
            <a:off x="539750" y="1989138"/>
            <a:ext cx="8229600" cy="4572000"/>
          </a:xfrm>
        </p:spPr>
        <p:txBody>
          <a:bodyPr/>
          <a:lstStyle/>
          <a:p>
            <a:r>
              <a:rPr lang="es-MX" smtClean="0"/>
              <a:t>Sustrato de CYP2C19</a:t>
            </a:r>
          </a:p>
          <a:p>
            <a:endParaRPr lang="es-MX" smtClean="0"/>
          </a:p>
          <a:p>
            <a:r>
              <a:rPr lang="es-MX" smtClean="0"/>
              <a:t>Sustrato de CYP2D6</a:t>
            </a:r>
          </a:p>
          <a:p>
            <a:pPr lvl="1">
              <a:buFont typeface="Verdana" pitchFamily="34" charset="0"/>
              <a:buNone/>
            </a:pPr>
            <a:endParaRPr lang="es-MX" smtClean="0"/>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rPr>
              <a:t>TAMOXIFEN</a:t>
            </a:r>
            <a:endParaRPr lang="es-MX" dirty="0">
              <a:solidFill>
                <a:schemeClr val="accent1">
                  <a:tint val="83000"/>
                  <a:satMod val="150000"/>
                </a:schemeClr>
              </a:solidFill>
            </a:endParaRPr>
          </a:p>
        </p:txBody>
      </p:sp>
      <p:sp>
        <p:nvSpPr>
          <p:cNvPr id="48131" name="2 Marcador de contenido"/>
          <p:cNvSpPr>
            <a:spLocks noGrp="1"/>
          </p:cNvSpPr>
          <p:nvPr>
            <p:ph idx="1"/>
          </p:nvPr>
        </p:nvSpPr>
        <p:spPr>
          <a:xfrm>
            <a:off x="457200" y="1882775"/>
            <a:ext cx="8229600" cy="4572000"/>
          </a:xfrm>
        </p:spPr>
        <p:txBody>
          <a:bodyPr/>
          <a:lstStyle/>
          <a:p>
            <a:r>
              <a:rPr lang="es-MX" smtClean="0"/>
              <a:t>Sustrato de CYP2D6</a:t>
            </a:r>
          </a:p>
          <a:p>
            <a:endParaRPr lang="es-MX" smtClean="0"/>
          </a:p>
          <a:p>
            <a:r>
              <a:rPr lang="es-MX" smtClean="0"/>
              <a:t>Sustrato de CYP3A4</a:t>
            </a:r>
          </a:p>
          <a:p>
            <a:pPr>
              <a:buFont typeface="Wingdings 2" pitchFamily="18" charset="2"/>
              <a:buNone/>
            </a:pPr>
            <a:endParaRPr lang="es-MX" smtClean="0"/>
          </a:p>
          <a:p>
            <a:endParaRPr lang="es-MX" smtClean="0"/>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TRIFLUPERIDOL</a:t>
            </a:r>
            <a:endParaRPr lang="es-MX" dirty="0">
              <a:solidFill>
                <a:schemeClr val="accent1">
                  <a:tint val="83000"/>
                  <a:satMod val="150000"/>
                </a:schemeClr>
              </a:solidFill>
              <a:latin typeface="Arial" pitchFamily="34" charset="0"/>
              <a:cs typeface="Arial" pitchFamily="34" charset="0"/>
            </a:endParaRPr>
          </a:p>
        </p:txBody>
      </p:sp>
      <p:sp>
        <p:nvSpPr>
          <p:cNvPr id="49155"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CYP2D6</a:t>
            </a:r>
          </a:p>
          <a:p>
            <a:endParaRPr lang="es-MX" smtClean="0">
              <a:latin typeface="Arial" charset="0"/>
              <a:cs typeface="Arial" charset="0"/>
            </a:endParaRPr>
          </a:p>
          <a:p>
            <a:r>
              <a:rPr lang="es-MX" smtClean="0">
                <a:latin typeface="Arial" charset="0"/>
                <a:cs typeface="Arial" charset="0"/>
              </a:rPr>
              <a:t>Inhibidor de CYP2D6</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2"/>
          <p:cNvSpPr>
            <a:spLocks noChangeArrowheads="1"/>
          </p:cNvSpPr>
          <p:nvPr/>
        </p:nvSpPr>
        <p:spPr bwMode="auto">
          <a:xfrm>
            <a:off x="6096000" y="7878763"/>
            <a:ext cx="3048000" cy="517525"/>
          </a:xfrm>
          <a:prstGeom prst="rect">
            <a:avLst/>
          </a:prstGeom>
          <a:noFill/>
          <a:ln w="9525">
            <a:noFill/>
            <a:miter lim="800000"/>
            <a:headEnd/>
            <a:tailEnd/>
          </a:ln>
        </p:spPr>
        <p:txBody>
          <a:bodyPr/>
          <a:lstStyle/>
          <a:p>
            <a:pPr>
              <a:spcBef>
                <a:spcPct val="20000"/>
              </a:spcBef>
            </a:pPr>
            <a:endParaRPr lang="es-MX" sz="2800"/>
          </a:p>
        </p:txBody>
      </p:sp>
      <p:sp>
        <p:nvSpPr>
          <p:cNvPr id="13315" name="Rectangle 41"/>
          <p:cNvSpPr>
            <a:spLocks noChangeArrowheads="1"/>
          </p:cNvSpPr>
          <p:nvPr/>
        </p:nvSpPr>
        <p:spPr bwMode="auto">
          <a:xfrm>
            <a:off x="3048000" y="7878763"/>
            <a:ext cx="3048000" cy="517525"/>
          </a:xfrm>
          <a:prstGeom prst="rect">
            <a:avLst/>
          </a:prstGeom>
          <a:noFill/>
          <a:ln w="9525">
            <a:noFill/>
            <a:miter lim="800000"/>
            <a:headEnd/>
            <a:tailEnd/>
          </a:ln>
        </p:spPr>
        <p:txBody>
          <a:bodyPr/>
          <a:lstStyle/>
          <a:p>
            <a:pPr>
              <a:spcBef>
                <a:spcPct val="20000"/>
              </a:spcBef>
            </a:pPr>
            <a:endParaRPr lang="es-MX" sz="2800"/>
          </a:p>
        </p:txBody>
      </p:sp>
      <p:graphicFrame>
        <p:nvGraphicFramePr>
          <p:cNvPr id="6282" name="Group 138"/>
          <p:cNvGraphicFramePr>
            <a:graphicFrameLocks noGrp="1"/>
          </p:cNvGraphicFramePr>
          <p:nvPr/>
        </p:nvGraphicFramePr>
        <p:xfrm>
          <a:off x="1619250" y="188913"/>
          <a:ext cx="6697662" cy="6567488"/>
        </p:xfrm>
        <a:graphic>
          <a:graphicData uri="http://schemas.openxmlformats.org/drawingml/2006/table">
            <a:tbl>
              <a:tblPr/>
              <a:tblGrid>
                <a:gridCol w="3349625"/>
                <a:gridCol w="3348037"/>
              </a:tblGrid>
              <a:tr h="712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itchFamily="34" charset="0"/>
                          <a:cs typeface="Arial" pitchFamily="34" charset="0"/>
                        </a:rPr>
                        <a:t>CYP1A2</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FÁRMACOS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SUSTRATOS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0000"/>
                          </a:solidFill>
                          <a:effectLst/>
                          <a:latin typeface="Arial" pitchFamily="34" charset="0"/>
                          <a:cs typeface="Arial" pitchFamily="34" charset="0"/>
                          <a:hlinkClick r:id="rId2" action="ppaction://hlinksldjump"/>
                        </a:rPr>
                        <a:t>Acetaminofen</a:t>
                      </a:r>
                      <a:endParaRPr kumimoji="0" lang="es-ES" sz="1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pitchFamily="34" charset="0"/>
                          <a:cs typeface="Arial" pitchFamily="34" charset="0"/>
                        </a:rPr>
                        <a:t>Acetanilida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0000"/>
                          </a:solidFill>
                          <a:effectLst/>
                          <a:latin typeface="Arial" pitchFamily="34" charset="0"/>
                          <a:cs typeface="Arial" pitchFamily="34" charset="0"/>
                          <a:hlinkClick r:id="rId3" action="ppaction://hlinksldjump"/>
                        </a:rPr>
                        <a:t>Aminopirina</a:t>
                      </a:r>
                      <a:endParaRPr kumimoji="0" lang="es-ES" sz="1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Aminas aromáticas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FF0000"/>
                          </a:solidFill>
                          <a:effectLst/>
                          <a:latin typeface="Arial" pitchFamily="34" charset="0"/>
                          <a:cs typeface="Arial" pitchFamily="34" charset="0"/>
                          <a:hlinkClick r:id="rId4" action="ppaction://hlinksldjump"/>
                        </a:rPr>
                        <a:t>Cafeína</a:t>
                      </a:r>
                      <a:endParaRPr kumimoji="0" lang="es-ES" sz="1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dirty="0" err="1" smtClean="0">
                          <a:ln>
                            <a:noFill/>
                          </a:ln>
                          <a:solidFill>
                            <a:srgbClr val="FF0000"/>
                          </a:solidFill>
                          <a:effectLst/>
                          <a:latin typeface="Arial" pitchFamily="34" charset="0"/>
                          <a:cs typeface="Arial" pitchFamily="34" charset="0"/>
                          <a:hlinkClick r:id="rId5" action="ppaction://hlinksldjump"/>
                        </a:rPr>
                        <a:t>Imipramina</a:t>
                      </a:r>
                      <a:endParaRPr kumimoji="0" lang="es-ES" sz="1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Estradiol</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pitchFamily="34" charset="0"/>
                          <a:cs typeface="Arial" pitchFamily="34" charset="0"/>
                        </a:rPr>
                        <a:t>Etoxiresorufina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FF0000"/>
                          </a:solidFill>
                          <a:effectLst/>
                          <a:latin typeface="Arial" pitchFamily="34" charset="0"/>
                          <a:cs typeface="Arial" pitchFamily="34" charset="0"/>
                          <a:hlinkClick r:id="rId6" action="ppaction://hlinksldjump"/>
                        </a:rPr>
                        <a:t>Fenacetina</a:t>
                      </a:r>
                      <a:endParaRPr kumimoji="0" lang="es-ES" sz="1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pitchFamily="34" charset="0"/>
                          <a:cs typeface="Arial" pitchFamily="34" charset="0"/>
                        </a:rPr>
                        <a:t>Tacrina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FF0000"/>
                          </a:solidFill>
                          <a:effectLst/>
                          <a:latin typeface="Arial" pitchFamily="34" charset="0"/>
                          <a:cs typeface="Arial" pitchFamily="34" charset="0"/>
                          <a:hlinkClick r:id="rId7" action="ppaction://hlinksldjump"/>
                        </a:rPr>
                        <a:t>Teofilina</a:t>
                      </a:r>
                      <a:endParaRPr kumimoji="0" lang="es-ES" sz="1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0000"/>
                          </a:solidFill>
                          <a:effectLst/>
                          <a:latin typeface="Arial" pitchFamily="34" charset="0"/>
                          <a:cs typeface="Arial" pitchFamily="34" charset="0"/>
                          <a:hlinkClick r:id="rId8" action="ppaction://hlinksldjump"/>
                        </a:rPr>
                        <a:t>Trimetadona</a:t>
                      </a:r>
                      <a:endParaRPr kumimoji="0" lang="es-ES" sz="1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pitchFamily="34" charset="0"/>
                          <a:cs typeface="Arial" pitchFamily="34" charset="0"/>
                        </a:rPr>
                        <a:t>Warfarina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2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INHIBIDORES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pitchFamily="34" charset="0"/>
                          <a:cs typeface="Arial" pitchFamily="34" charset="0"/>
                        </a:rPr>
                        <a:t>Ciprofloxacina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pitchFamily="34" charset="0"/>
                          <a:cs typeface="Arial" pitchFamily="34" charset="0"/>
                        </a:rPr>
                        <a:t>Fluvoxamina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pitchFamily="34" charset="0"/>
                          <a:cs typeface="Arial" pitchFamily="34" charset="0"/>
                        </a:rPr>
                        <a:t>Furafilina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α-</a:t>
                      </a:r>
                      <a:r>
                        <a:rPr kumimoji="0" lang="es-ES" sz="1800" b="0" i="0" u="none" strike="noStrike" cap="none" normalizeH="0" baseline="0" dirty="0" err="1" smtClean="0">
                          <a:ln>
                            <a:noFill/>
                          </a:ln>
                          <a:solidFill>
                            <a:schemeClr val="tx1"/>
                          </a:solidFill>
                          <a:effectLst/>
                          <a:latin typeface="Arial" pitchFamily="34" charset="0"/>
                          <a:cs typeface="Arial" pitchFamily="34" charset="0"/>
                        </a:rPr>
                        <a:t>Naptoflavona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4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INDUCTORES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Humo de cigarro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Vegetales crucíferos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FF0000"/>
                          </a:solidFill>
                          <a:effectLst/>
                          <a:latin typeface="Arial" pitchFamily="34" charset="0"/>
                          <a:cs typeface="Arial" pitchFamily="34" charset="0"/>
                          <a:hlinkClick r:id="rId9" action="ppaction://hlinksldjump"/>
                        </a:rPr>
                        <a:t>Omeprazol</a:t>
                      </a:r>
                      <a:endParaRPr kumimoji="0" lang="es-ES" sz="18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33" name="Rectangle 139"/>
          <p:cNvSpPr>
            <a:spLocks noChangeArrowheads="1"/>
          </p:cNvSpPr>
          <p:nvPr/>
        </p:nvSpPr>
        <p:spPr bwMode="auto">
          <a:xfrm>
            <a:off x="0" y="5626100"/>
            <a:ext cx="9144000" cy="0"/>
          </a:xfrm>
          <a:prstGeom prst="rect">
            <a:avLst/>
          </a:prstGeom>
          <a:noFill/>
          <a:ln w="9525">
            <a:noFill/>
            <a:miter lim="800000"/>
            <a:headEnd/>
            <a:tailEnd/>
          </a:ln>
        </p:spPr>
        <p:txBody>
          <a:bodyPr wrap="none" anchor="ctr">
            <a:spAutoFit/>
          </a:bodyPr>
          <a:lstStyle/>
          <a:p>
            <a:endParaRPr lang="es-MX"/>
          </a:p>
        </p:txBody>
      </p:sp>
      <p:sp>
        <p:nvSpPr>
          <p:cNvPr id="25" name="24 Botón de acción: Hacia atrás o Anterior">
            <a:hlinkClick r:id="rId10" action="ppaction://hlinksldjump" highlightClick="1"/>
          </p:cNvPr>
          <p:cNvSpPr/>
          <p:nvPr/>
        </p:nvSpPr>
        <p:spPr>
          <a:xfrm>
            <a:off x="179388" y="6092825"/>
            <a:ext cx="720725" cy="431800"/>
          </a:xfrm>
          <a:prstGeom prst="actionButtonBackPrevio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BENZFETAMINA</a:t>
            </a:r>
            <a:endParaRPr lang="es-MX" dirty="0">
              <a:solidFill>
                <a:schemeClr val="accent1">
                  <a:tint val="83000"/>
                  <a:satMod val="150000"/>
                </a:schemeClr>
              </a:solidFill>
              <a:latin typeface="Arial" pitchFamily="34" charset="0"/>
              <a:cs typeface="Arial" pitchFamily="34" charset="0"/>
            </a:endParaRPr>
          </a:p>
        </p:txBody>
      </p:sp>
      <p:sp>
        <p:nvSpPr>
          <p:cNvPr id="50179"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CYP2B6</a:t>
            </a:r>
          </a:p>
          <a:p>
            <a:endParaRPr lang="es-MX" smtClean="0">
              <a:latin typeface="Arial" charset="0"/>
              <a:cs typeface="Arial" charset="0"/>
            </a:endParaRPr>
          </a:p>
          <a:p>
            <a:r>
              <a:rPr lang="es-MX" smtClean="0">
                <a:latin typeface="Arial" charset="0"/>
                <a:cs typeface="Arial" charset="0"/>
              </a:rPr>
              <a:t>Sustrato de CYP3A4</a:t>
            </a:r>
          </a:p>
          <a:p>
            <a:pPr>
              <a:buFont typeface="Wingdings 2" pitchFamily="18" charset="2"/>
              <a:buNone/>
            </a:pPr>
            <a:endParaRPr lang="es-MX" smtClean="0">
              <a:latin typeface="Arial" charset="0"/>
              <a:cs typeface="Arial" charset="0"/>
            </a:endParaRP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CARBAMAZEPINA</a:t>
            </a:r>
            <a:endParaRPr lang="es-MX" dirty="0">
              <a:solidFill>
                <a:schemeClr val="accent1">
                  <a:tint val="83000"/>
                  <a:satMod val="150000"/>
                </a:schemeClr>
              </a:solidFill>
              <a:latin typeface="Arial" pitchFamily="34" charset="0"/>
              <a:cs typeface="Arial" pitchFamily="34" charset="0"/>
            </a:endParaRPr>
          </a:p>
        </p:txBody>
      </p:sp>
      <p:sp>
        <p:nvSpPr>
          <p:cNvPr id="51203"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inhibidor de CYP3A4</a:t>
            </a:r>
          </a:p>
          <a:p>
            <a:endParaRPr lang="es-MX" smtClean="0">
              <a:latin typeface="Arial" charset="0"/>
              <a:cs typeface="Arial" charset="0"/>
            </a:endParaRPr>
          </a:p>
          <a:p>
            <a:r>
              <a:rPr lang="es-MX" smtClean="0">
                <a:latin typeface="Arial" charset="0"/>
                <a:cs typeface="Arial" charset="0"/>
              </a:rPr>
              <a:t>Sustrato de CYP2C8</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CELECOXIB</a:t>
            </a:r>
            <a:endParaRPr lang="es-MX" dirty="0">
              <a:solidFill>
                <a:schemeClr val="accent1">
                  <a:tint val="83000"/>
                  <a:satMod val="150000"/>
                </a:schemeClr>
              </a:solidFill>
              <a:latin typeface="Arial" pitchFamily="34" charset="0"/>
              <a:cs typeface="Arial" pitchFamily="34" charset="0"/>
            </a:endParaRPr>
          </a:p>
        </p:txBody>
      </p:sp>
      <p:sp>
        <p:nvSpPr>
          <p:cNvPr id="52227"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CYP2C9</a:t>
            </a:r>
          </a:p>
          <a:p>
            <a:endParaRPr lang="es-MX" smtClean="0">
              <a:latin typeface="Arial" charset="0"/>
              <a:cs typeface="Arial" charset="0"/>
            </a:endParaRPr>
          </a:p>
          <a:p>
            <a:r>
              <a:rPr lang="es-MX" smtClean="0">
                <a:latin typeface="Arial" charset="0"/>
                <a:cs typeface="Arial" charset="0"/>
              </a:rPr>
              <a:t>Sustrato de CYP3A4</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DELAVERDINA</a:t>
            </a:r>
            <a:endParaRPr lang="es-MX" dirty="0">
              <a:solidFill>
                <a:schemeClr val="accent1">
                  <a:tint val="83000"/>
                  <a:satMod val="150000"/>
                </a:schemeClr>
              </a:solidFill>
              <a:latin typeface="Arial" pitchFamily="34" charset="0"/>
              <a:cs typeface="Arial" pitchFamily="34" charset="0"/>
            </a:endParaRPr>
          </a:p>
        </p:txBody>
      </p:sp>
      <p:sp>
        <p:nvSpPr>
          <p:cNvPr id="53251"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Inhibidor de CYP3a4</a:t>
            </a:r>
          </a:p>
          <a:p>
            <a:endParaRPr lang="es-MX" smtClean="0">
              <a:latin typeface="Arial" charset="0"/>
              <a:cs typeface="Arial" charset="0"/>
            </a:endParaRPr>
          </a:p>
          <a:p>
            <a:r>
              <a:rPr lang="es-MX" smtClean="0">
                <a:latin typeface="Arial" charset="0"/>
                <a:cs typeface="Arial" charset="0"/>
              </a:rPr>
              <a:t>Sustrato de CYP3A4</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DAPSONE</a:t>
            </a:r>
            <a:endParaRPr lang="es-MX" dirty="0">
              <a:solidFill>
                <a:schemeClr val="accent1">
                  <a:tint val="83000"/>
                  <a:satMod val="150000"/>
                </a:schemeClr>
              </a:solidFill>
              <a:latin typeface="Arial" pitchFamily="34" charset="0"/>
              <a:cs typeface="Arial" pitchFamily="34" charset="0"/>
            </a:endParaRPr>
          </a:p>
        </p:txBody>
      </p:sp>
      <p:sp>
        <p:nvSpPr>
          <p:cNvPr id="54275"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CYP2E1</a:t>
            </a:r>
          </a:p>
          <a:p>
            <a:endParaRPr lang="es-MX" smtClean="0">
              <a:latin typeface="Arial" charset="0"/>
              <a:cs typeface="Arial" charset="0"/>
            </a:endParaRPr>
          </a:p>
          <a:p>
            <a:r>
              <a:rPr lang="es-MX" smtClean="0">
                <a:latin typeface="Arial" charset="0"/>
                <a:cs typeface="Arial" charset="0"/>
              </a:rPr>
              <a:t>Sustrato de CYP3A4</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DIAZEPAM</a:t>
            </a:r>
            <a:endParaRPr lang="es-MX" dirty="0">
              <a:solidFill>
                <a:schemeClr val="accent1">
                  <a:tint val="83000"/>
                  <a:satMod val="150000"/>
                </a:schemeClr>
              </a:solidFill>
              <a:latin typeface="Arial" pitchFamily="34" charset="0"/>
              <a:cs typeface="Arial" pitchFamily="34" charset="0"/>
            </a:endParaRPr>
          </a:p>
        </p:txBody>
      </p:sp>
      <p:sp>
        <p:nvSpPr>
          <p:cNvPr id="55299"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CYP2C19</a:t>
            </a:r>
          </a:p>
          <a:p>
            <a:endParaRPr lang="es-MX" smtClean="0">
              <a:latin typeface="Arial" charset="0"/>
              <a:cs typeface="Arial" charset="0"/>
            </a:endParaRPr>
          </a:p>
          <a:p>
            <a:r>
              <a:rPr lang="es-MX" smtClean="0">
                <a:latin typeface="Arial" charset="0"/>
                <a:cs typeface="Arial" charset="0"/>
              </a:rPr>
              <a:t>Sustrato de CYP3A4</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ETINILESTRADIOL</a:t>
            </a:r>
            <a:endParaRPr lang="es-MX" dirty="0">
              <a:solidFill>
                <a:schemeClr val="accent1">
                  <a:tint val="83000"/>
                  <a:satMod val="150000"/>
                </a:schemeClr>
              </a:solidFill>
              <a:latin typeface="Arial" pitchFamily="34" charset="0"/>
              <a:cs typeface="Arial" pitchFamily="34" charset="0"/>
            </a:endParaRPr>
          </a:p>
        </p:txBody>
      </p:sp>
      <p:sp>
        <p:nvSpPr>
          <p:cNvPr id="56323"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CYP3A4</a:t>
            </a:r>
          </a:p>
          <a:p>
            <a:endParaRPr lang="es-MX" smtClean="0">
              <a:latin typeface="Arial" charset="0"/>
              <a:cs typeface="Arial" charset="0"/>
            </a:endParaRPr>
          </a:p>
          <a:p>
            <a:r>
              <a:rPr lang="es-MX" smtClean="0">
                <a:latin typeface="Arial" charset="0"/>
                <a:cs typeface="Arial" charset="0"/>
              </a:rPr>
              <a:t>Inhibidor dependiente del metabolismo CYP3A4</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NELFINAVIR</a:t>
            </a:r>
            <a:endParaRPr lang="es-MX" dirty="0">
              <a:solidFill>
                <a:schemeClr val="accent1">
                  <a:tint val="83000"/>
                  <a:satMod val="150000"/>
                </a:schemeClr>
              </a:solidFill>
              <a:latin typeface="Arial" pitchFamily="34" charset="0"/>
              <a:cs typeface="Arial" pitchFamily="34" charset="0"/>
            </a:endParaRPr>
          </a:p>
        </p:txBody>
      </p:sp>
      <p:sp>
        <p:nvSpPr>
          <p:cNvPr id="57347"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INHIBIDOR Y SUSTRATO DE CYP3A4</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rPr>
              <a:t>OMEPRAZOL</a:t>
            </a:r>
            <a:endParaRPr lang="es-MX" dirty="0">
              <a:solidFill>
                <a:schemeClr val="accent1">
                  <a:tint val="83000"/>
                  <a:satMod val="150000"/>
                </a:schemeClr>
              </a:solidFill>
            </a:endParaRPr>
          </a:p>
        </p:txBody>
      </p:sp>
      <p:sp>
        <p:nvSpPr>
          <p:cNvPr id="58371" name="2 Marcador de contenido"/>
          <p:cNvSpPr>
            <a:spLocks noGrp="1"/>
          </p:cNvSpPr>
          <p:nvPr>
            <p:ph idx="1"/>
          </p:nvPr>
        </p:nvSpPr>
        <p:spPr>
          <a:xfrm>
            <a:off x="457200" y="1882775"/>
            <a:ext cx="8229600" cy="4572000"/>
          </a:xfrm>
        </p:spPr>
        <p:txBody>
          <a:bodyPr/>
          <a:lstStyle/>
          <a:p>
            <a:r>
              <a:rPr lang="es-MX" smtClean="0"/>
              <a:t>Sustrato de CYP3A4</a:t>
            </a:r>
          </a:p>
          <a:p>
            <a:endParaRPr lang="es-MX" smtClean="0"/>
          </a:p>
          <a:p>
            <a:r>
              <a:rPr lang="es-MX" smtClean="0"/>
              <a:t>Sustrato de CYP2C19</a:t>
            </a:r>
          </a:p>
          <a:p>
            <a:endParaRPr lang="es-MX" smtClean="0"/>
          </a:p>
          <a:p>
            <a:r>
              <a:rPr lang="es-MX" smtClean="0"/>
              <a:t>Inductor de CYP1A2</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SAQUINAVIR</a:t>
            </a:r>
            <a:endParaRPr lang="es-MX" dirty="0">
              <a:solidFill>
                <a:schemeClr val="accent1">
                  <a:tint val="83000"/>
                  <a:satMod val="150000"/>
                </a:schemeClr>
              </a:solidFill>
              <a:latin typeface="Arial" pitchFamily="34" charset="0"/>
              <a:cs typeface="Arial" pitchFamily="34" charset="0"/>
            </a:endParaRPr>
          </a:p>
        </p:txBody>
      </p:sp>
      <p:sp>
        <p:nvSpPr>
          <p:cNvPr id="59395"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e inhibidor de CYP3A4</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45059"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14340" name="Picture 4" descr="ghasjk"/>
          <p:cNvPicPr>
            <a:picLocks noChangeAspect="1" noChangeArrowheads="1"/>
          </p:cNvPicPr>
          <p:nvPr/>
        </p:nvPicPr>
        <p:blipFill>
          <a:blip r:embed="rId2" cstate="print"/>
          <a:srcRect/>
          <a:stretch>
            <a:fillRect/>
          </a:stretch>
        </p:blipFill>
        <p:spPr bwMode="auto">
          <a:xfrm>
            <a:off x="0" y="0"/>
            <a:ext cx="9144000" cy="6899275"/>
          </a:xfrm>
          <a:prstGeom prst="rect">
            <a:avLst/>
          </a:prstGeom>
          <a:noFill/>
          <a:ln w="9525">
            <a:noFill/>
            <a:miter lim="800000"/>
            <a:headEnd/>
            <a:tailEnd/>
          </a:ln>
        </p:spPr>
      </p:pic>
      <p:sp>
        <p:nvSpPr>
          <p:cNvPr id="14341" name="Text Box 5"/>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CYP2D6</a:t>
            </a:r>
            <a:endParaRPr lang="es-ES" sz="3600" b="1">
              <a:solidFill>
                <a:schemeClr val="bg1"/>
              </a:solidFill>
            </a:endParaRPr>
          </a:p>
        </p:txBody>
      </p:sp>
      <p:sp>
        <p:nvSpPr>
          <p:cNvPr id="14342" name="Text Box 6"/>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14343" name="Text Box 7">
            <a:hlinkClick r:id="rId3"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14344" name="Rectangle 8"/>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14345" name="Text Box 9">
            <a:hlinkClick r:id="rId4"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14346" name="Text Box 10">
            <a:hlinkClick r:id="rId5"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14347" name="Text Box 11">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14348" name="Picture 12"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
        <p:nvSpPr>
          <p:cNvPr id="14349" name="Text Box 14"/>
          <p:cNvSpPr txBox="1">
            <a:spLocks noChangeArrowheads="1"/>
          </p:cNvSpPr>
          <p:nvPr/>
        </p:nvSpPr>
        <p:spPr bwMode="auto">
          <a:xfrm>
            <a:off x="2555875" y="1484313"/>
            <a:ext cx="6588125" cy="3514725"/>
          </a:xfrm>
          <a:prstGeom prst="rect">
            <a:avLst/>
          </a:prstGeom>
          <a:noFill/>
          <a:ln w="9525">
            <a:noFill/>
            <a:miter lim="800000"/>
            <a:headEnd/>
            <a:tailEnd/>
          </a:ln>
        </p:spPr>
        <p:txBody>
          <a:bodyPr>
            <a:spAutoFit/>
          </a:bodyPr>
          <a:lstStyle/>
          <a:p>
            <a:pPr algn="just"/>
            <a:r>
              <a:rPr lang="es-ES" sz="1600">
                <a:solidFill>
                  <a:schemeClr val="bg1"/>
                </a:solidFill>
              </a:rPr>
              <a:t>Citocromo P450 2D6 (CYP2D6), un miembro del sistema del citocromo P450oxidasa de función mixta, es una de las enzimas más importantes que intervienen en el metabolismo de xenobióticos en el cuerpo. </a:t>
            </a:r>
          </a:p>
          <a:p>
            <a:pPr algn="just"/>
            <a:r>
              <a:rPr lang="es-ES" sz="1600">
                <a:solidFill>
                  <a:schemeClr val="bg1"/>
                </a:solidFill>
              </a:rPr>
              <a:t>Además, muchas sustancias sonbioactivados por el CYP2D6 para formar sus compuestos activos. </a:t>
            </a:r>
          </a:p>
          <a:p>
            <a:pPr algn="just"/>
            <a:r>
              <a:rPr lang="es-ES" sz="1600">
                <a:solidFill>
                  <a:schemeClr val="bg1"/>
                </a:solidFill>
              </a:rPr>
              <a:t>Mientras que el CYP2D6 está involucrado en la oxidación de una amplia gama de sustratos de todas las CYPs, existe una considerable variabilidad en su expresión en el hígado. </a:t>
            </a:r>
          </a:p>
          <a:p>
            <a:pPr algn="just"/>
            <a:r>
              <a:rPr lang="es-ES" sz="1600">
                <a:solidFill>
                  <a:schemeClr val="bg1"/>
                </a:solidFill>
              </a:rPr>
              <a:t>El gen seencuentra cerca de dos pseudogenes del citocromo  P450  en el cromosoma 22q13.1. </a:t>
            </a:r>
          </a:p>
          <a:p>
            <a:pPr algn="just"/>
            <a:r>
              <a:rPr lang="es-ES" sz="1600">
                <a:solidFill>
                  <a:schemeClr val="bg1"/>
                </a:solidFill>
              </a:rPr>
              <a:t>Empalmadosalternativamente isoformas de la transcripción que codificabandiferentes variantes se han encontrado para este gen.</a:t>
            </a:r>
          </a:p>
          <a:p>
            <a:pPr algn="just"/>
            <a:r>
              <a:rPr lang="es-ES" sz="1600">
                <a:solidFill>
                  <a:schemeClr val="bg1"/>
                </a:solidFill>
              </a:rPr>
              <a:t/>
            </a:r>
            <a:br>
              <a:rPr lang="es-ES" sz="1600">
                <a:solidFill>
                  <a:schemeClr val="bg1"/>
                </a:solidFill>
              </a:rPr>
            </a:br>
            <a:endParaRPr lang="es-ES" sz="1600">
              <a:solidFill>
                <a:schemeClr val="bg1"/>
              </a:solidFill>
            </a:endParaRPr>
          </a:p>
        </p:txBody>
      </p:sp>
      <p:pic>
        <p:nvPicPr>
          <p:cNvPr id="14350" name="Picture 15"/>
          <p:cNvPicPr>
            <a:picLocks noChangeAspect="1" noChangeArrowheads="1"/>
          </p:cNvPicPr>
          <p:nvPr/>
        </p:nvPicPr>
        <p:blipFill>
          <a:blip r:embed="rId9" cstate="print"/>
          <a:srcRect/>
          <a:stretch>
            <a:fillRect/>
          </a:stretch>
        </p:blipFill>
        <p:spPr bwMode="auto">
          <a:xfrm>
            <a:off x="6096000" y="4824413"/>
            <a:ext cx="3048000" cy="1628775"/>
          </a:xfrm>
          <a:prstGeom prst="rect">
            <a:avLst/>
          </a:prstGeom>
          <a:noFill/>
          <a:ln w="9525">
            <a:noFill/>
            <a:miter lim="800000"/>
            <a:headEnd/>
            <a:tailEnd/>
          </a:ln>
        </p:spPr>
      </p:pic>
      <p:sp>
        <p:nvSpPr>
          <p:cNvPr id="14351" name="Text Box 16">
            <a:hlinkClick r:id="rId10" action="ppaction://hlinksldjump"/>
          </p:cNvPr>
          <p:cNvSpPr txBox="1">
            <a:spLocks noChangeArrowheads="1"/>
          </p:cNvSpPr>
          <p:nvPr/>
        </p:nvSpPr>
        <p:spPr bwMode="auto">
          <a:xfrm>
            <a:off x="6300788" y="5040313"/>
            <a:ext cx="2305050" cy="915987"/>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 INHIBIDORES E INDUCTORES</a:t>
            </a:r>
            <a:endParaRPr lang="es-ES" b="1">
              <a:solidFill>
                <a:srgbClr val="FF0066"/>
              </a:solidFill>
            </a:endParaRPr>
          </a:p>
        </p:txBody>
      </p:sp>
      <p:sp>
        <p:nvSpPr>
          <p:cNvPr id="14352" name="AutoShape 18" descr="File:CYP2D6 structure.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MX"/>
          </a:p>
        </p:txBody>
      </p:sp>
      <p:pic>
        <p:nvPicPr>
          <p:cNvPr id="14353" name="Picture 24" descr="File:Protein RAF1 PDB 1c1y.png"/>
          <p:cNvPicPr>
            <a:picLocks noChangeAspect="1" noChangeArrowheads="1"/>
          </p:cNvPicPr>
          <p:nvPr/>
        </p:nvPicPr>
        <p:blipFill>
          <a:blip r:embed="rId11" cstate="print"/>
          <a:srcRect/>
          <a:stretch>
            <a:fillRect/>
          </a:stretch>
        </p:blipFill>
        <p:spPr bwMode="auto">
          <a:xfrm>
            <a:off x="2411413" y="4427538"/>
            <a:ext cx="3594100" cy="243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TAXOL</a:t>
            </a:r>
            <a:endParaRPr lang="es-MX" dirty="0">
              <a:solidFill>
                <a:schemeClr val="accent1">
                  <a:tint val="83000"/>
                  <a:satMod val="150000"/>
                </a:schemeClr>
              </a:solidFill>
              <a:latin typeface="Arial" pitchFamily="34" charset="0"/>
              <a:cs typeface="Arial" pitchFamily="34" charset="0"/>
            </a:endParaRPr>
          </a:p>
        </p:txBody>
      </p:sp>
      <p:sp>
        <p:nvSpPr>
          <p:cNvPr id="60419"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CYP3A4</a:t>
            </a:r>
          </a:p>
          <a:p>
            <a:endParaRPr lang="es-MX" smtClean="0">
              <a:latin typeface="Arial" charset="0"/>
              <a:cs typeface="Arial" charset="0"/>
            </a:endParaRPr>
          </a:p>
          <a:p>
            <a:r>
              <a:rPr lang="es-MX" smtClean="0">
                <a:latin typeface="Arial" charset="0"/>
                <a:cs typeface="Arial" charset="0"/>
              </a:rPr>
              <a:t>Sustrato de CYP2C8</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VERAPAMIL</a:t>
            </a:r>
            <a:endParaRPr lang="es-MX" dirty="0">
              <a:solidFill>
                <a:schemeClr val="accent1">
                  <a:tint val="83000"/>
                  <a:satMod val="150000"/>
                </a:schemeClr>
              </a:solidFill>
              <a:latin typeface="Arial" pitchFamily="34" charset="0"/>
              <a:cs typeface="Arial" pitchFamily="34" charset="0"/>
            </a:endParaRPr>
          </a:p>
        </p:txBody>
      </p:sp>
      <p:sp>
        <p:nvSpPr>
          <p:cNvPr id="61443"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e inhibidor de CYP3A4</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TROLEANDOMICINA</a:t>
            </a:r>
            <a:endParaRPr lang="es-MX" dirty="0">
              <a:solidFill>
                <a:schemeClr val="accent1">
                  <a:tint val="83000"/>
                  <a:satMod val="150000"/>
                </a:schemeClr>
              </a:solidFill>
              <a:latin typeface="Arial" pitchFamily="34" charset="0"/>
              <a:cs typeface="Arial" pitchFamily="34" charset="0"/>
            </a:endParaRPr>
          </a:p>
        </p:txBody>
      </p:sp>
      <p:sp>
        <p:nvSpPr>
          <p:cNvPr id="62467"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e inhibidor de 3A4</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CICLOFOSFAMIDA</a:t>
            </a:r>
            <a:endParaRPr lang="es-MX" dirty="0">
              <a:solidFill>
                <a:schemeClr val="accent1">
                  <a:tint val="83000"/>
                  <a:satMod val="150000"/>
                </a:schemeClr>
              </a:solidFill>
              <a:latin typeface="Arial" pitchFamily="34" charset="0"/>
              <a:cs typeface="Arial" pitchFamily="34" charset="0"/>
            </a:endParaRPr>
          </a:p>
        </p:txBody>
      </p:sp>
      <p:sp>
        <p:nvSpPr>
          <p:cNvPr id="63491"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CYP3A4</a:t>
            </a:r>
          </a:p>
          <a:p>
            <a:endParaRPr lang="es-MX" smtClean="0">
              <a:latin typeface="Arial" charset="0"/>
              <a:cs typeface="Arial" charset="0"/>
            </a:endParaRPr>
          </a:p>
          <a:p>
            <a:r>
              <a:rPr lang="es-MX" smtClean="0">
                <a:latin typeface="Arial" charset="0"/>
                <a:cs typeface="Arial" charset="0"/>
              </a:rPr>
              <a:t>Sustrato de CYP2B6</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IFOSFAMIDA</a:t>
            </a:r>
            <a:endParaRPr lang="es-MX" dirty="0">
              <a:solidFill>
                <a:schemeClr val="accent1">
                  <a:tint val="83000"/>
                  <a:satMod val="150000"/>
                </a:schemeClr>
              </a:solidFill>
              <a:latin typeface="Arial" pitchFamily="34" charset="0"/>
              <a:cs typeface="Arial" pitchFamily="34" charset="0"/>
            </a:endParaRPr>
          </a:p>
        </p:txBody>
      </p:sp>
      <p:sp>
        <p:nvSpPr>
          <p:cNvPr id="64515"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CYP3A4</a:t>
            </a:r>
          </a:p>
          <a:p>
            <a:endParaRPr lang="es-MX" smtClean="0">
              <a:latin typeface="Arial" charset="0"/>
              <a:cs typeface="Arial" charset="0"/>
            </a:endParaRPr>
          </a:p>
          <a:p>
            <a:r>
              <a:rPr lang="es-MX" smtClean="0">
                <a:latin typeface="Arial" charset="0"/>
                <a:cs typeface="Arial" charset="0"/>
              </a:rPr>
              <a:t>Sustrato de CYP2B6</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PENTOBARBITAL</a:t>
            </a:r>
            <a:endParaRPr lang="es-MX" dirty="0">
              <a:solidFill>
                <a:schemeClr val="accent1">
                  <a:tint val="83000"/>
                  <a:satMod val="150000"/>
                </a:schemeClr>
              </a:solidFill>
              <a:latin typeface="Arial" pitchFamily="34" charset="0"/>
              <a:cs typeface="Arial" pitchFamily="34" charset="0"/>
            </a:endParaRPr>
          </a:p>
        </p:txBody>
      </p:sp>
      <p:sp>
        <p:nvSpPr>
          <p:cNvPr id="65539"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CYP2C9</a:t>
            </a:r>
          </a:p>
          <a:p>
            <a:endParaRPr lang="es-MX" smtClean="0">
              <a:latin typeface="Arial" charset="0"/>
              <a:cs typeface="Arial" charset="0"/>
            </a:endParaRPr>
          </a:p>
          <a:p>
            <a:r>
              <a:rPr lang="es-MX" smtClean="0">
                <a:latin typeface="Arial" charset="0"/>
                <a:cs typeface="Arial" charset="0"/>
              </a:rPr>
              <a:t>Sustrato de CYP2C19</a:t>
            </a:r>
          </a:p>
          <a:p>
            <a:endParaRPr lang="es-MX" smtClean="0">
              <a:latin typeface="Arial" charset="0"/>
              <a:cs typeface="Arial" charset="0"/>
            </a:endParaRPr>
          </a:p>
          <a:p>
            <a:r>
              <a:rPr lang="es-MX" smtClean="0">
                <a:latin typeface="Arial" charset="0"/>
                <a:cs typeface="Arial" charset="0"/>
              </a:rPr>
              <a:t>Inductor de CYP2B6</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LANSOPRAZOL</a:t>
            </a:r>
            <a:endParaRPr lang="es-MX" dirty="0">
              <a:solidFill>
                <a:schemeClr val="accent1">
                  <a:tint val="83000"/>
                  <a:satMod val="150000"/>
                </a:schemeClr>
              </a:solidFill>
              <a:latin typeface="Arial" pitchFamily="34" charset="0"/>
              <a:cs typeface="Arial" pitchFamily="34" charset="0"/>
            </a:endParaRPr>
          </a:p>
        </p:txBody>
      </p:sp>
      <p:sp>
        <p:nvSpPr>
          <p:cNvPr id="66563"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CYP3A4</a:t>
            </a:r>
          </a:p>
          <a:p>
            <a:endParaRPr lang="es-MX" smtClean="0">
              <a:latin typeface="Arial" charset="0"/>
              <a:cs typeface="Arial" charset="0"/>
            </a:endParaRPr>
          </a:p>
          <a:p>
            <a:r>
              <a:rPr lang="es-MX" smtClean="0">
                <a:latin typeface="Arial" charset="0"/>
                <a:cs typeface="Arial" charset="0"/>
              </a:rPr>
              <a:t>Sustrato de CYP2C19</a:t>
            </a:r>
          </a:p>
          <a:p>
            <a:endParaRPr lang="es-MX" smtClean="0">
              <a:latin typeface="Arial" charset="0"/>
              <a:cs typeface="Arial" charset="0"/>
            </a:endParaRPr>
          </a:p>
          <a:p>
            <a:endParaRPr lang="es-MX" smtClean="0">
              <a:latin typeface="Arial" charset="0"/>
              <a:cs typeface="Arial" charset="0"/>
            </a:endParaRP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FENITOÍNA</a:t>
            </a:r>
            <a:endParaRPr lang="es-MX" dirty="0">
              <a:solidFill>
                <a:schemeClr val="accent1">
                  <a:tint val="83000"/>
                  <a:satMod val="150000"/>
                </a:schemeClr>
              </a:solidFill>
              <a:latin typeface="Arial" pitchFamily="34" charset="0"/>
              <a:cs typeface="Arial" pitchFamily="34" charset="0"/>
            </a:endParaRPr>
          </a:p>
        </p:txBody>
      </p:sp>
      <p:sp>
        <p:nvSpPr>
          <p:cNvPr id="67587"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Inhibidor de CYP3A4</a:t>
            </a:r>
          </a:p>
          <a:p>
            <a:endParaRPr lang="es-MX" smtClean="0">
              <a:latin typeface="Arial" charset="0"/>
              <a:cs typeface="Arial" charset="0"/>
            </a:endParaRPr>
          </a:p>
          <a:p>
            <a:r>
              <a:rPr lang="es-MX" smtClean="0">
                <a:latin typeface="Arial" charset="0"/>
                <a:cs typeface="Arial" charset="0"/>
              </a:rPr>
              <a:t>Sustrato de CYP2c9</a:t>
            </a:r>
          </a:p>
          <a:p>
            <a:endParaRPr lang="es-MX" smtClean="0">
              <a:latin typeface="Arial" charset="0"/>
              <a:cs typeface="Arial" charset="0"/>
            </a:endParaRP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RIFAMPINA</a:t>
            </a:r>
            <a:endParaRPr lang="es-MX" dirty="0">
              <a:solidFill>
                <a:schemeClr val="accent1">
                  <a:tint val="83000"/>
                  <a:satMod val="150000"/>
                </a:schemeClr>
              </a:solidFill>
              <a:latin typeface="Arial" pitchFamily="34" charset="0"/>
              <a:cs typeface="Arial" pitchFamily="34" charset="0"/>
            </a:endParaRPr>
          </a:p>
        </p:txBody>
      </p:sp>
      <p:sp>
        <p:nvSpPr>
          <p:cNvPr id="68611"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Inhibidor de CYP2C19</a:t>
            </a:r>
          </a:p>
          <a:p>
            <a:endParaRPr lang="es-MX" smtClean="0">
              <a:latin typeface="Arial" charset="0"/>
              <a:cs typeface="Arial" charset="0"/>
            </a:endParaRPr>
          </a:p>
          <a:p>
            <a:r>
              <a:rPr lang="es-MX" smtClean="0">
                <a:latin typeface="Arial" charset="0"/>
                <a:cs typeface="Arial" charset="0"/>
              </a:rPr>
              <a:t>Inhibidor de CYP2c9</a:t>
            </a:r>
          </a:p>
          <a:p>
            <a:endParaRPr lang="es-MX" smtClean="0">
              <a:latin typeface="Arial" charset="0"/>
              <a:cs typeface="Arial" charset="0"/>
            </a:endParaRPr>
          </a:p>
          <a:p>
            <a:r>
              <a:rPr lang="es-MX" smtClean="0">
                <a:latin typeface="Arial" charset="0"/>
                <a:cs typeface="Arial" charset="0"/>
              </a:rPr>
              <a:t>Inhibidor de CYP3A4</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CUMARINA</a:t>
            </a:r>
            <a:endParaRPr lang="es-MX" dirty="0">
              <a:solidFill>
                <a:schemeClr val="accent1">
                  <a:tint val="83000"/>
                  <a:satMod val="150000"/>
                </a:schemeClr>
              </a:solidFill>
              <a:latin typeface="Arial" pitchFamily="34" charset="0"/>
              <a:cs typeface="Arial" pitchFamily="34" charset="0"/>
            </a:endParaRPr>
          </a:p>
        </p:txBody>
      </p:sp>
      <p:sp>
        <p:nvSpPr>
          <p:cNvPr id="69635"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CYP3A4</a:t>
            </a:r>
          </a:p>
          <a:p>
            <a:endParaRPr lang="es-MX" smtClean="0">
              <a:latin typeface="Arial" charset="0"/>
              <a:cs typeface="Arial" charset="0"/>
            </a:endParaRPr>
          </a:p>
          <a:p>
            <a:r>
              <a:rPr lang="es-MX" smtClean="0">
                <a:latin typeface="Arial" charset="0"/>
                <a:cs typeface="Arial" charset="0"/>
              </a:rPr>
              <a:t>Sustrato de CYP2A6</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76" name="Group 96"/>
          <p:cNvGraphicFramePr>
            <a:graphicFrameLocks noGrp="1"/>
          </p:cNvGraphicFramePr>
          <p:nvPr>
            <p:ph/>
          </p:nvPr>
        </p:nvGraphicFramePr>
        <p:xfrm>
          <a:off x="1465263" y="188913"/>
          <a:ext cx="7499350" cy="6589395"/>
        </p:xfrm>
        <a:graphic>
          <a:graphicData uri="http://schemas.openxmlformats.org/drawingml/2006/table">
            <a:tbl>
              <a:tblPr/>
              <a:tblGrid>
                <a:gridCol w="1594569"/>
                <a:gridCol w="2026518"/>
                <a:gridCol w="1857375"/>
                <a:gridCol w="2020888"/>
              </a:tblGrid>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dirty="0" smtClean="0">
                          <a:ln>
                            <a:noFill/>
                          </a:ln>
                          <a:solidFill>
                            <a:schemeClr val="tx1"/>
                          </a:solidFill>
                          <a:effectLst/>
                          <a:latin typeface="Arial" pitchFamily="34" charset="0"/>
                          <a:cs typeface="Arial" pitchFamily="34" charset="0"/>
                        </a:rPr>
                        <a:t>CYP2D6</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FÁRMACOS</a:t>
                      </a: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3543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cs typeface="Arial" pitchFamily="34" charset="0"/>
                        </a:rPr>
                        <a:t>SUSTRATOS</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Amiflamina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Amitriptilina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Aprindina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Brofaromina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Bufurolol</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Captopril</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Clorpramacina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Cinarizina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rgbClr val="FF0000"/>
                          </a:solidFill>
                          <a:effectLst/>
                          <a:latin typeface="Arial" pitchFamily="34" charset="0"/>
                          <a:cs typeface="Arial" pitchFamily="34" charset="0"/>
                          <a:hlinkClick r:id="rId2" action="ppaction://hlinksldjump"/>
                        </a:rPr>
                        <a:t>Citalopramin</a:t>
                      </a:r>
                      <a:endParaRPr kumimoji="0" lang="es-ES" sz="11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Clonipramina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Clozapina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cs typeface="Arial" pitchFamily="34" charset="0"/>
                        </a:rPr>
                        <a:t>Codeína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Debrisoquina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Desmetilcitalopram</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Despiramina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Detrometorfan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Dolasetron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Encainida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Flecainida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rgbClr val="FF0000"/>
                          </a:solidFill>
                          <a:effectLst/>
                          <a:latin typeface="Arial" pitchFamily="34" charset="0"/>
                          <a:cs typeface="Arial" pitchFamily="34" charset="0"/>
                          <a:hlinkClick r:id="rId3" action="ppaction://hlinksldjump"/>
                        </a:rPr>
                        <a:t>Fluoxetina</a:t>
                      </a:r>
                      <a:endParaRPr kumimoji="0" lang="es-ES" sz="11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Fluonarizina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Guanoxan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rgbClr val="FF0000"/>
                          </a:solidFill>
                          <a:effectLst/>
                          <a:latin typeface="Arial" pitchFamily="34" charset="0"/>
                          <a:cs typeface="Arial" pitchFamily="34" charset="0"/>
                          <a:hlinkClick r:id="rId4" action="ppaction://hlinksldjump"/>
                        </a:rPr>
                        <a:t>Haloperidol</a:t>
                      </a:r>
                      <a:r>
                        <a:rPr kumimoji="0" lang="es-ES" sz="1600" b="0" i="0" u="none" strike="noStrike" cap="none" normalizeH="0" baseline="0" dirty="0" smtClean="0">
                          <a:ln>
                            <a:noFill/>
                          </a:ln>
                          <a:solidFill>
                            <a:srgbClr val="FF0000"/>
                          </a:solidFill>
                          <a:effectLst/>
                          <a:latin typeface="Arial" pitchFamily="34" charset="0"/>
                          <a:cs typeface="Arial" pitchFamily="34" charset="0"/>
                          <a:hlinkClick r:id="rId4" action="ppaction://hlinksldjump"/>
                        </a:rPr>
                        <a:t> (reducido)</a:t>
                      </a:r>
                      <a:endParaRPr kumimoji="0" lang="es-ES" sz="11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Hidrocodona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rgbClr val="FF0000"/>
                          </a:solidFill>
                          <a:effectLst/>
                          <a:latin typeface="Arial" pitchFamily="34" charset="0"/>
                          <a:cs typeface="Arial" pitchFamily="34" charset="0"/>
                          <a:hlinkClick r:id="rId5" action="ppaction://hlinksldjump"/>
                        </a:rPr>
                        <a:t>Imipramina</a:t>
                      </a:r>
                      <a:endParaRPr kumimoji="0" lang="es-ES" sz="11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Indoramina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Metoxianfetamina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Metoprolol</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Mexiletena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Mianserina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Miniaprina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Nortriptilina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Ondansetron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Paroxetina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Perexina</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Perpenazina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Propafenona</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rgbClr val="FF0000"/>
                          </a:solidFill>
                          <a:effectLst/>
                          <a:latin typeface="Arial" pitchFamily="34" charset="0"/>
                          <a:cs typeface="Arial" pitchFamily="34" charset="0"/>
                          <a:hlinkClick r:id="rId6" action="ppaction://hlinksldjump"/>
                        </a:rPr>
                        <a:t>Propanolol</a:t>
                      </a:r>
                      <a:endParaRPr kumimoji="0" lang="es-ES" sz="16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cs typeface="Arial" pitchFamily="34" charset="0"/>
                        </a:rPr>
                        <a:t>N-</a:t>
                      </a:r>
                      <a:r>
                        <a:rPr kumimoji="0" lang="es-ES" sz="1600" b="0" i="0" u="none" strike="noStrike" cap="none" normalizeH="0" baseline="0" dirty="0" err="1" smtClean="0">
                          <a:ln>
                            <a:noFill/>
                          </a:ln>
                          <a:solidFill>
                            <a:schemeClr val="tx1"/>
                          </a:solidFill>
                          <a:effectLst/>
                          <a:latin typeface="Arial" pitchFamily="34" charset="0"/>
                          <a:cs typeface="Arial" pitchFamily="34" charset="0"/>
                        </a:rPr>
                        <a:t>Propilajmalina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Remoxiprida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Esparteina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rgbClr val="FF0000"/>
                          </a:solidFill>
                          <a:effectLst/>
                          <a:latin typeface="Arial" pitchFamily="34" charset="0"/>
                          <a:cs typeface="Arial" pitchFamily="34" charset="0"/>
                          <a:hlinkClick r:id="rId7" action="ppaction://hlinksldjump"/>
                        </a:rPr>
                        <a:t>Tamoxifeno</a:t>
                      </a:r>
                      <a:endParaRPr kumimoji="0" lang="es-ES" sz="11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Tioridazina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Timolol</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Tomoxetina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rgbClr val="FF0000"/>
                          </a:solidFill>
                          <a:effectLst/>
                          <a:latin typeface="Arial" pitchFamily="34" charset="0"/>
                          <a:cs typeface="Arial" pitchFamily="34" charset="0"/>
                          <a:hlinkClick r:id="rId8" action="ppaction://hlinksldjump"/>
                        </a:rPr>
                        <a:t>Trifluperidol</a:t>
                      </a:r>
                      <a:endParaRPr kumimoji="0" lang="es-ES" sz="11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Tropisetron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5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cs typeface="Arial" pitchFamily="34" charset="0"/>
                        </a:rPr>
                        <a:t>NHIBIDORES</a:t>
                      </a:r>
                      <a:endParaRPr kumimoji="0" lang="es-E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cs typeface="Arial" pitchFamily="34" charset="0"/>
                        </a:rPr>
                        <a:t>Ajmalicina</a:t>
                      </a:r>
                      <a:endParaRPr kumimoji="0" lang="es-ES" sz="1100" b="0" i="0" u="none" strike="noStrike" cap="none" normalizeH="0" baseline="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cs typeface="Arial" pitchFamily="34" charset="0"/>
                        </a:rPr>
                        <a:t>Celecoxib</a:t>
                      </a:r>
                      <a:endParaRPr kumimoji="0" lang="es-ES" sz="1100" b="0" i="0" u="none" strike="noStrike" cap="none" normalizeH="0" baseline="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cs typeface="Arial" pitchFamily="34" charset="0"/>
                        </a:rPr>
                        <a:t>Corinantina</a:t>
                      </a:r>
                      <a:endParaRPr kumimoji="0" lang="es-ES" sz="1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rgbClr val="FF0000"/>
                          </a:solidFill>
                          <a:effectLst/>
                          <a:latin typeface="Arial" pitchFamily="34" charset="0"/>
                          <a:cs typeface="Arial" pitchFamily="34" charset="0"/>
                          <a:hlinkClick r:id="rId3" action="ppaction://hlinksldjump"/>
                        </a:rPr>
                        <a:t>Fluoxetina</a:t>
                      </a:r>
                      <a:endParaRPr kumimoji="0" lang="es-ES" sz="11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Lobelina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Propidina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34" charset="0"/>
                          <a:cs typeface="Arial" pitchFamily="34" charset="0"/>
                        </a:rPr>
                        <a:t>Quinidina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rgbClr val="FF0000"/>
                          </a:solidFill>
                          <a:effectLst/>
                          <a:latin typeface="Arial" pitchFamily="34" charset="0"/>
                          <a:cs typeface="Arial" pitchFamily="34" charset="0"/>
                          <a:hlinkClick r:id="rId8" action="ppaction://hlinksldjump"/>
                        </a:rPr>
                        <a:t>Trifluperidol</a:t>
                      </a:r>
                      <a:endParaRPr kumimoji="0" lang="es-ES" sz="11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cs typeface="Arial" pitchFamily="34" charset="0"/>
                        </a:rPr>
                        <a:t>Yohimbina</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cs typeface="Arial" pitchFamily="34" charset="0"/>
                        </a:rPr>
                        <a:t>INDUCTORES</a:t>
                      </a:r>
                      <a:endParaRPr kumimoji="0" lang="es-E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cs typeface="Arial" pitchFamily="34" charset="0"/>
                        </a:rPr>
                        <a:t>No se conocen</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bl>
          </a:graphicData>
        </a:graphic>
      </p:graphicFrame>
      <p:sp>
        <p:nvSpPr>
          <p:cNvPr id="28" name="27 Botón de acción: Hacia atrás o Anterior">
            <a:hlinkClick r:id="rId9" action="ppaction://hlinksldjump" highlightClick="1"/>
          </p:cNvPr>
          <p:cNvSpPr/>
          <p:nvPr/>
        </p:nvSpPr>
        <p:spPr>
          <a:xfrm>
            <a:off x="179388" y="6092825"/>
            <a:ext cx="720725" cy="431800"/>
          </a:xfrm>
          <a:prstGeom prst="actionButtonBackPrevio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fontAlgn="auto">
              <a:spcAft>
                <a:spcPts val="0"/>
              </a:spcAft>
              <a:defRPr/>
            </a:pPr>
            <a:r>
              <a:rPr lang="es-MX" dirty="0" smtClean="0">
                <a:solidFill>
                  <a:schemeClr val="accent1">
                    <a:tint val="83000"/>
                    <a:satMod val="150000"/>
                  </a:schemeClr>
                </a:solidFill>
                <a:latin typeface="Arial" pitchFamily="34" charset="0"/>
                <a:cs typeface="Arial" pitchFamily="34" charset="0"/>
              </a:rPr>
              <a:t>HALOPERIDOL (REDUCIDO)</a:t>
            </a:r>
            <a:endParaRPr lang="es-MX" dirty="0">
              <a:solidFill>
                <a:schemeClr val="accent1">
                  <a:tint val="83000"/>
                  <a:satMod val="150000"/>
                </a:schemeClr>
              </a:solidFill>
              <a:latin typeface="Arial" pitchFamily="34" charset="0"/>
              <a:cs typeface="Arial" pitchFamily="34" charset="0"/>
            </a:endParaRPr>
          </a:p>
        </p:txBody>
      </p:sp>
      <p:sp>
        <p:nvSpPr>
          <p:cNvPr id="70659" name="2 Marcador de contenido"/>
          <p:cNvSpPr>
            <a:spLocks noGrp="1"/>
          </p:cNvSpPr>
          <p:nvPr>
            <p:ph idx="1"/>
          </p:nvPr>
        </p:nvSpPr>
        <p:spPr>
          <a:xfrm>
            <a:off x="457200" y="1882775"/>
            <a:ext cx="8229600" cy="4572000"/>
          </a:xfrm>
        </p:spPr>
        <p:txBody>
          <a:bodyPr/>
          <a:lstStyle/>
          <a:p>
            <a:r>
              <a:rPr lang="es-MX" smtClean="0">
                <a:latin typeface="Arial" charset="0"/>
                <a:cs typeface="Arial" charset="0"/>
              </a:rPr>
              <a:t>Sustrato de CYP2D6</a:t>
            </a:r>
          </a:p>
          <a:p>
            <a:endParaRPr lang="es-MX" smtClean="0">
              <a:latin typeface="Arial" charset="0"/>
              <a:cs typeface="Arial" charset="0"/>
            </a:endParaRPr>
          </a:p>
          <a:p>
            <a:r>
              <a:rPr lang="es-MX" smtClean="0">
                <a:latin typeface="Arial" charset="0"/>
                <a:cs typeface="Arial" charset="0"/>
              </a:rPr>
              <a:t>Sustrato de CYP2C19</a:t>
            </a:r>
          </a:p>
        </p:txBody>
      </p:sp>
      <p:sp>
        <p:nvSpPr>
          <p:cNvPr id="4" name="3 Botón de acción: Inicio">
            <a:hlinkClick r:id="" action="ppaction://hlinkshowjump?jump=firstslide" highlightClick="1"/>
          </p:cNvPr>
          <p:cNvSpPr/>
          <p:nvPr/>
        </p:nvSpPr>
        <p:spPr>
          <a:xfrm>
            <a:off x="395288" y="6021388"/>
            <a:ext cx="431800" cy="431800"/>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49155"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16388" name="Picture 4" descr="ghasjk"/>
          <p:cNvPicPr>
            <a:picLocks noChangeAspect="1" noChangeArrowheads="1"/>
          </p:cNvPicPr>
          <p:nvPr/>
        </p:nvPicPr>
        <p:blipFill>
          <a:blip r:embed="rId2" cstate="print"/>
          <a:srcRect/>
          <a:stretch>
            <a:fillRect/>
          </a:stretch>
        </p:blipFill>
        <p:spPr bwMode="auto">
          <a:xfrm>
            <a:off x="0" y="0"/>
            <a:ext cx="9144000" cy="6899275"/>
          </a:xfrm>
          <a:prstGeom prst="rect">
            <a:avLst/>
          </a:prstGeom>
          <a:noFill/>
          <a:ln w="9525">
            <a:noFill/>
            <a:miter lim="800000"/>
            <a:headEnd/>
            <a:tailEnd/>
          </a:ln>
        </p:spPr>
      </p:pic>
      <p:sp>
        <p:nvSpPr>
          <p:cNvPr id="16389" name="Text Box 5"/>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CYP3A4</a:t>
            </a:r>
            <a:endParaRPr lang="es-ES" sz="3600" b="1">
              <a:solidFill>
                <a:schemeClr val="bg1"/>
              </a:solidFill>
            </a:endParaRPr>
          </a:p>
        </p:txBody>
      </p:sp>
      <p:sp>
        <p:nvSpPr>
          <p:cNvPr id="16390" name="Text Box 6"/>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16391" name="Text Box 7">
            <a:hlinkClick r:id="rId3"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16392" name="Rectangle 8"/>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16393" name="Text Box 9">
            <a:hlinkClick r:id="rId4"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16394" name="Text Box 10">
            <a:hlinkClick r:id="rId5"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16395" name="Text Box 11">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16396" name="Picture 12"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
        <p:nvSpPr>
          <p:cNvPr id="16397" name="Text Box 13"/>
          <p:cNvSpPr txBox="1">
            <a:spLocks noChangeArrowheads="1"/>
          </p:cNvSpPr>
          <p:nvPr/>
        </p:nvSpPr>
        <p:spPr bwMode="auto">
          <a:xfrm>
            <a:off x="2555875" y="1484313"/>
            <a:ext cx="6588125" cy="3602037"/>
          </a:xfrm>
          <a:prstGeom prst="rect">
            <a:avLst/>
          </a:prstGeom>
          <a:noFill/>
          <a:ln w="9525">
            <a:noFill/>
            <a:miter lim="800000"/>
            <a:headEnd/>
            <a:tailEnd/>
          </a:ln>
        </p:spPr>
        <p:txBody>
          <a:bodyPr>
            <a:spAutoFit/>
          </a:bodyPr>
          <a:lstStyle/>
          <a:p>
            <a:r>
              <a:rPr lang="es-ES">
                <a:solidFill>
                  <a:schemeClr val="bg1"/>
                </a:solidFill>
              </a:rPr>
              <a:t>Citocromo P450, un miembro del sistema oxidasa de citocromo P450 de función mixta, enzima más importante que intervienen en el metabolismo de xenobióticos en el cuerpo. CYP3A4 está implicado en la oxidación de la más amplia gama de sustratos de CYPs. Como resultado, CYP3A4 está presente en la mayor cantidad de todas las CYPs en el hígado. En los seres humanos, es codificada por el gen CYP3A4, el cual es parte de un grupo de genes del citocromo P450 en el cromosoma 7q21.1</a:t>
            </a:r>
          </a:p>
          <a:p>
            <a:r>
              <a:rPr lang="es-ES">
                <a:solidFill>
                  <a:schemeClr val="bg1"/>
                </a:solidFill>
              </a:rPr>
              <a:t/>
            </a:r>
            <a:br>
              <a:rPr lang="es-ES">
                <a:solidFill>
                  <a:schemeClr val="bg1"/>
                </a:solidFill>
              </a:rPr>
            </a:br>
            <a:r>
              <a:rPr lang="es-ES" sz="1600">
                <a:solidFill>
                  <a:schemeClr val="bg1"/>
                </a:solidFill>
              </a:rPr>
              <a:t> </a:t>
            </a:r>
            <a:br>
              <a:rPr lang="es-ES" sz="1600">
                <a:solidFill>
                  <a:schemeClr val="bg1"/>
                </a:solidFill>
              </a:rPr>
            </a:br>
            <a:endParaRPr lang="es-ES" sz="1600">
              <a:solidFill>
                <a:schemeClr val="bg1"/>
              </a:solidFill>
            </a:endParaRPr>
          </a:p>
        </p:txBody>
      </p:sp>
      <p:pic>
        <p:nvPicPr>
          <p:cNvPr id="16398" name="Picture 14"/>
          <p:cNvPicPr>
            <a:picLocks noChangeAspect="1" noChangeArrowheads="1"/>
          </p:cNvPicPr>
          <p:nvPr/>
        </p:nvPicPr>
        <p:blipFill>
          <a:blip r:embed="rId9" cstate="print"/>
          <a:srcRect/>
          <a:stretch>
            <a:fillRect/>
          </a:stretch>
        </p:blipFill>
        <p:spPr bwMode="auto">
          <a:xfrm>
            <a:off x="6096000" y="4824413"/>
            <a:ext cx="3048000" cy="1628775"/>
          </a:xfrm>
          <a:prstGeom prst="rect">
            <a:avLst/>
          </a:prstGeom>
          <a:noFill/>
          <a:ln w="9525">
            <a:noFill/>
            <a:miter lim="800000"/>
            <a:headEnd/>
            <a:tailEnd/>
          </a:ln>
        </p:spPr>
      </p:pic>
      <p:sp>
        <p:nvSpPr>
          <p:cNvPr id="16399" name="Text Box 15">
            <a:hlinkClick r:id="rId10" action="ppaction://hlinksldjump"/>
          </p:cNvPr>
          <p:cNvSpPr txBox="1">
            <a:spLocks noChangeArrowheads="1"/>
          </p:cNvSpPr>
          <p:nvPr/>
        </p:nvSpPr>
        <p:spPr bwMode="auto">
          <a:xfrm>
            <a:off x="6300788" y="5040313"/>
            <a:ext cx="2305050" cy="915987"/>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 INHIBIDORES E INDUCTORES</a:t>
            </a:r>
            <a:endParaRPr lang="es-ES" b="1">
              <a:solidFill>
                <a:srgbClr val="FF0066"/>
              </a:solidFill>
            </a:endParaRPr>
          </a:p>
        </p:txBody>
      </p:sp>
      <p:sp>
        <p:nvSpPr>
          <p:cNvPr id="16400" name="AutoShape 16" descr="File:CYP2D6 structure.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MX"/>
          </a:p>
        </p:txBody>
      </p:sp>
      <p:pic>
        <p:nvPicPr>
          <p:cNvPr id="16401" name="Picture 19" descr="File:Beta-galactosidase (1tg7).png"/>
          <p:cNvPicPr>
            <a:picLocks noChangeAspect="1" noChangeArrowheads="1"/>
          </p:cNvPicPr>
          <p:nvPr/>
        </p:nvPicPr>
        <p:blipFill>
          <a:blip r:embed="rId11" cstate="print"/>
          <a:srcRect/>
          <a:stretch>
            <a:fillRect/>
          </a:stretch>
        </p:blipFill>
        <p:spPr bwMode="auto">
          <a:xfrm>
            <a:off x="2484438" y="3644900"/>
            <a:ext cx="3244850" cy="324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80" name="Group 104"/>
          <p:cNvGraphicFramePr>
            <a:graphicFrameLocks noGrp="1"/>
          </p:cNvGraphicFramePr>
          <p:nvPr>
            <p:ph/>
          </p:nvPr>
        </p:nvGraphicFramePr>
        <p:xfrm>
          <a:off x="1608138" y="260350"/>
          <a:ext cx="7427912" cy="6309360"/>
        </p:xfrm>
        <a:graphic>
          <a:graphicData uri="http://schemas.openxmlformats.org/drawingml/2006/table">
            <a:tbl>
              <a:tblPr/>
              <a:tblGrid>
                <a:gridCol w="1747837"/>
                <a:gridCol w="1838325"/>
                <a:gridCol w="1838325"/>
                <a:gridCol w="2003425"/>
              </a:tblGrid>
              <a:tr h="169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itchFamily="34" charset="0"/>
                          <a:cs typeface="Arial" pitchFamily="34" charset="0"/>
                        </a:rPr>
                        <a:t>CYP3A4</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FÁRMACOS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2154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SUSTRATOS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2" action="ppaction://hlinksldjump"/>
                        </a:rPr>
                        <a:t>Acetominofen</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Aldrin</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Alfentanil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Amiodarona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3" action="ppaction://hlinksldjump"/>
                        </a:rPr>
                        <a:t>Aminopirina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Amprenavir</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FF0000"/>
                          </a:solidFill>
                          <a:effectLst/>
                          <a:latin typeface="Arial" pitchFamily="34" charset="0"/>
                          <a:cs typeface="Arial" pitchFamily="34" charset="0"/>
                          <a:hlinkClick r:id="rId4" action="ppaction://hlinksldjump"/>
                        </a:rPr>
                        <a:t>Antipirina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Astemizol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Benzfetamina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Budesonida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5" action="ppaction://hlinksldjump"/>
                        </a:rPr>
                        <a:t>Carbamazepina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6" action="ppaction://hlinksldjump"/>
                        </a:rPr>
                        <a:t>Celecoxib</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Cisaprida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Ciclofosfamida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Ciclosporina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Dapsona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7" action="ppaction://hlinksldjump"/>
                        </a:rPr>
                        <a:t>Delavirdina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Digotixin</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Diltiazema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8" action="ppaction://hlinksldjump"/>
                        </a:rPr>
                        <a:t>Diazepam</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Eritromicina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9" action="ppaction://hlinksldjump"/>
                        </a:rPr>
                        <a:t>Etinilestradiol</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Etoposida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Flotamida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Hidroxiarginina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10" action="ppaction://hlinksldjump"/>
                        </a:rPr>
                        <a:t>Ifosfamida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11" action="ppaction://hlinksldjump"/>
                        </a:rPr>
                        <a:t>Imipramina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12" action="ppaction://hlinksldjump"/>
                        </a:rPr>
                        <a:t>Indinavir</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13" action="ppaction://hlinksldjump"/>
                        </a:rPr>
                        <a:t>Lansoprazol</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Lidocaína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Loratadina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Losartal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Lovastatina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Midazolam</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14" action="ppaction://hlinksldjump"/>
                        </a:rPr>
                        <a:t>Nelfinavir</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Nicardipina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Nifedipina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15" action="ppaction://hlinksldjump"/>
                        </a:rPr>
                        <a:t>Omeprazol</a:t>
                      </a:r>
                      <a:r>
                        <a:rPr kumimoji="0" lang="es-ES" sz="1200" b="0" i="0" u="none" strike="noStrike" cap="none" normalizeH="0" baseline="0" dirty="0" smtClean="0">
                          <a:ln>
                            <a:noFill/>
                          </a:ln>
                          <a:solidFill>
                            <a:srgbClr val="FF0000"/>
                          </a:solidFill>
                          <a:effectLst/>
                          <a:latin typeface="Arial" pitchFamily="34" charset="0"/>
                          <a:cs typeface="Arial" pitchFamily="34" charset="0"/>
                          <a:hlinkClick r:id="rId15" action="ppaction://hlinksldjump"/>
                        </a:rPr>
                        <a:t> </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Quinidina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Rapamicina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Retinoico (Ácido)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16" action="ppaction://hlinksldjump"/>
                        </a:rPr>
                        <a:t>Saquinavir</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Esteroides</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Tacrolimos</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17" action="ppaction://hlinksldjump"/>
                        </a:rPr>
                        <a:t>Tamoxifen</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18" action="ppaction://hlinksldjump"/>
                        </a:rPr>
                        <a:t>Taxol</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Teniposida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Tefenadina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Tetrahidrocannabinol</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FF0000"/>
                          </a:solidFill>
                          <a:effectLst/>
                          <a:latin typeface="Arial" pitchFamily="34" charset="0"/>
                          <a:cs typeface="Arial" pitchFamily="34" charset="0"/>
                          <a:hlinkClick r:id="rId19" action="ppaction://hlinksldjump"/>
                        </a:rPr>
                        <a:t>Teofilina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Torenifen</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Triazolam</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20" action="ppaction://hlinksldjump"/>
                        </a:rPr>
                        <a:t>Trimetadona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21" action="ppaction://hlinksldjump"/>
                        </a:rPr>
                        <a:t>Troleandomicina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22" action="ppaction://hlinksldjump"/>
                        </a:rPr>
                        <a:t>Verapamil</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23" action="ppaction://hlinksldjump"/>
                        </a:rPr>
                        <a:t>Warfarina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Zatocetron</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Zonisamida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cs typeface="Arial" pitchFamily="34" charset="0"/>
                        </a:rPr>
                        <a:t>INHIBIDORES</a:t>
                      </a:r>
                      <a:endParaRPr kumimoji="0" lang="es-E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Amprenavir</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Clotrimazol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Delavirdina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Etinilestradiol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24" action="ppaction://hlinksldjump"/>
                        </a:rPr>
                        <a:t>Fluoxetina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Gestoden</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12" action="ppaction://hlinksldjump"/>
                        </a:rPr>
                        <a:t>Indinavir</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Itraconazol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Ketoconazol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Miconazol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14" action="ppaction://hlinksldjump"/>
                        </a:rPr>
                        <a:t>Nelfinavir</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Nicardipina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Ritonavir</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16" action="ppaction://hlinksldjump"/>
                        </a:rPr>
                        <a:t>Saquinavir</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21" action="ppaction://hlinksldjump"/>
                        </a:rPr>
                        <a:t>Troleandomicina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22" action="ppaction://hlinksldjump"/>
                        </a:rPr>
                        <a:t>Verapamil</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INDUCTORES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5" action="ppaction://hlinksldjump"/>
                        </a:rPr>
                        <a:t>Carbamazepina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Dexametasona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Glutetimida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Nevirapina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25" action="ppaction://hlinksldjump"/>
                        </a:rPr>
                        <a:t>Pentobarbital</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26" action="ppaction://hlinksldjump"/>
                        </a:rPr>
                        <a:t>Fenitoína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Rifabutina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27" action="ppaction://hlinksldjump"/>
                        </a:rPr>
                        <a:t>Rifampina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Ritonavir</a:t>
                      </a:r>
                      <a:r>
                        <a:rPr kumimoji="0" lang="es-ES" sz="1200" b="0" i="0" u="none" strike="noStrike" cap="none" normalizeH="0" baseline="0" dirty="0" smtClean="0">
                          <a:ln>
                            <a:noFill/>
                          </a:ln>
                          <a:solidFill>
                            <a:schemeClr val="tx1"/>
                          </a:solidFill>
                          <a:effectLst/>
                          <a:latin typeface="Arial" pitchFamily="34" charset="0"/>
                          <a:cs typeface="Arial" pitchFamily="34" charset="0"/>
                        </a:rPr>
                        <a:t>?</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San </a:t>
                      </a:r>
                      <a:r>
                        <a:rPr kumimoji="0" lang="es-ES" sz="1200" b="0" i="0" u="none" strike="noStrike" cap="none" normalizeH="0" baseline="0" dirty="0" err="1" smtClean="0">
                          <a:ln>
                            <a:noFill/>
                          </a:ln>
                          <a:solidFill>
                            <a:schemeClr val="tx1"/>
                          </a:solidFill>
                          <a:effectLst/>
                          <a:latin typeface="Arial" pitchFamily="34" charset="0"/>
                          <a:cs typeface="Arial" pitchFamily="34" charset="0"/>
                        </a:rPr>
                        <a:t>John’s</a:t>
                      </a:r>
                      <a:r>
                        <a:rPr kumimoji="0" lang="es-ES" sz="1200" b="0" i="0" u="none" strike="noStrike" cap="none" normalizeH="0" baseline="0" dirty="0" smtClean="0">
                          <a:ln>
                            <a:noFill/>
                          </a:ln>
                          <a:solidFill>
                            <a:schemeClr val="tx1"/>
                          </a:solidFill>
                          <a:effectLst/>
                          <a:latin typeface="Arial" pitchFamily="34" charset="0"/>
                          <a:cs typeface="Arial" pitchFamily="34" charset="0"/>
                        </a:rPr>
                        <a:t> </a:t>
                      </a:r>
                      <a:r>
                        <a:rPr kumimoji="0" lang="es-ES" sz="1200" b="0" i="0" u="none" strike="noStrike" cap="none" normalizeH="0" baseline="0" dirty="0" err="1" smtClean="0">
                          <a:ln>
                            <a:noFill/>
                          </a:ln>
                          <a:solidFill>
                            <a:schemeClr val="tx1"/>
                          </a:solidFill>
                          <a:effectLst/>
                          <a:latin typeface="Arial" pitchFamily="34" charset="0"/>
                          <a:cs typeface="Arial" pitchFamily="34" charset="0"/>
                        </a:rPr>
                        <a:t>Wort</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Sulfadimidina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Sulfinpirazona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cs typeface="Arial" pitchFamily="34" charset="0"/>
                        </a:rPr>
                        <a:t>Trolitazona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FF0000"/>
                          </a:solidFill>
                          <a:effectLst/>
                          <a:latin typeface="Arial" pitchFamily="34" charset="0"/>
                          <a:cs typeface="Arial" pitchFamily="34" charset="0"/>
                          <a:hlinkClick r:id="rId21" action="ppaction://hlinksldjump"/>
                        </a:rPr>
                        <a:t>Troleandomicina</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 name="29 Botón de acción: Hacia atrás o Anterior">
            <a:hlinkClick r:id="rId28" action="ppaction://hlinksldjump" highlightClick="1"/>
          </p:cNvPr>
          <p:cNvSpPr/>
          <p:nvPr/>
        </p:nvSpPr>
        <p:spPr>
          <a:xfrm>
            <a:off x="179388" y="6092825"/>
            <a:ext cx="720725" cy="431800"/>
          </a:xfrm>
          <a:prstGeom prst="actionButtonBackPrevio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541338" y="776288"/>
            <a:ext cx="8061325" cy="1470025"/>
          </a:xfrm>
        </p:spPr>
        <p:txBody>
          <a:bodyPr/>
          <a:lstStyle/>
          <a:p>
            <a:pPr marL="484632" fontAlgn="auto">
              <a:spcAft>
                <a:spcPts val="0"/>
              </a:spcAft>
              <a:defRPr/>
            </a:pPr>
            <a:endParaRPr lang="es-MX">
              <a:solidFill>
                <a:schemeClr val="accent1">
                  <a:tint val="83000"/>
                  <a:satMod val="150000"/>
                </a:schemeClr>
              </a:solidFill>
            </a:endParaRPr>
          </a:p>
        </p:txBody>
      </p:sp>
      <p:sp>
        <p:nvSpPr>
          <p:cNvPr id="59395" name="Rectangle 3"/>
          <p:cNvSpPr>
            <a:spLocks noGrp="1" noChangeArrowheads="1"/>
          </p:cNvSpPr>
          <p:nvPr>
            <p:ph type="subTitle" idx="1"/>
          </p:nvPr>
        </p:nvSpPr>
        <p:spPr>
          <a:xfrm>
            <a:off x="541338" y="2249488"/>
            <a:ext cx="8061325" cy="1752600"/>
          </a:xfrm>
        </p:spPr>
        <p:txBody>
          <a:bodyPr>
            <a:normAutofit/>
          </a:bodyPr>
          <a:lstStyle/>
          <a:p>
            <a:pPr marR="0">
              <a:spcBef>
                <a:spcPct val="0"/>
              </a:spcBef>
            </a:pPr>
            <a:endParaRPr lang="es-MX" smtClean="0">
              <a:ln>
                <a:noFill/>
              </a:ln>
              <a:solidFill>
                <a:srgbClr val="898989"/>
              </a:solidFill>
            </a:endParaRPr>
          </a:p>
        </p:txBody>
      </p:sp>
      <p:pic>
        <p:nvPicPr>
          <p:cNvPr id="18436" name="Picture 4" descr="ghasjk"/>
          <p:cNvPicPr>
            <a:picLocks noChangeAspect="1" noChangeArrowheads="1"/>
          </p:cNvPicPr>
          <p:nvPr/>
        </p:nvPicPr>
        <p:blipFill>
          <a:blip r:embed="rId2" cstate="print"/>
          <a:srcRect/>
          <a:stretch>
            <a:fillRect/>
          </a:stretch>
        </p:blipFill>
        <p:spPr bwMode="auto">
          <a:xfrm>
            <a:off x="0" y="0"/>
            <a:ext cx="9144000" cy="6899275"/>
          </a:xfrm>
          <a:prstGeom prst="rect">
            <a:avLst/>
          </a:prstGeom>
          <a:noFill/>
          <a:ln w="9525">
            <a:noFill/>
            <a:miter lim="800000"/>
            <a:headEnd/>
            <a:tailEnd/>
          </a:ln>
        </p:spPr>
      </p:pic>
      <p:sp>
        <p:nvSpPr>
          <p:cNvPr id="18437" name="Text Box 5"/>
          <p:cNvSpPr txBox="1">
            <a:spLocks noChangeArrowheads="1"/>
          </p:cNvSpPr>
          <p:nvPr/>
        </p:nvSpPr>
        <p:spPr bwMode="auto">
          <a:xfrm>
            <a:off x="2484438" y="476250"/>
            <a:ext cx="6480175" cy="641350"/>
          </a:xfrm>
          <a:prstGeom prst="rect">
            <a:avLst/>
          </a:prstGeom>
          <a:noFill/>
          <a:ln w="9525">
            <a:noFill/>
            <a:miter lim="800000"/>
            <a:headEnd/>
            <a:tailEnd/>
          </a:ln>
        </p:spPr>
        <p:txBody>
          <a:bodyPr>
            <a:spAutoFit/>
          </a:bodyPr>
          <a:lstStyle/>
          <a:p>
            <a:pPr algn="ctr">
              <a:spcBef>
                <a:spcPct val="50000"/>
              </a:spcBef>
            </a:pPr>
            <a:r>
              <a:rPr lang="es-MX" sz="3600" b="1">
                <a:solidFill>
                  <a:schemeClr val="bg1"/>
                </a:solidFill>
              </a:rPr>
              <a:t>CYP2A6</a:t>
            </a:r>
            <a:endParaRPr lang="es-ES" sz="3600" b="1">
              <a:solidFill>
                <a:schemeClr val="bg1"/>
              </a:solidFill>
            </a:endParaRPr>
          </a:p>
        </p:txBody>
      </p:sp>
      <p:sp>
        <p:nvSpPr>
          <p:cNvPr id="18438" name="Text Box 6"/>
          <p:cNvSpPr txBox="1">
            <a:spLocks noChangeArrowheads="1"/>
          </p:cNvSpPr>
          <p:nvPr/>
        </p:nvSpPr>
        <p:spPr bwMode="auto">
          <a:xfrm>
            <a:off x="0" y="1484313"/>
            <a:ext cx="2268538" cy="457200"/>
          </a:xfrm>
          <a:prstGeom prst="rect">
            <a:avLst/>
          </a:prstGeom>
          <a:noFill/>
          <a:ln w="9525">
            <a:noFill/>
            <a:miter lim="800000"/>
            <a:headEnd/>
            <a:tailEnd/>
          </a:ln>
        </p:spPr>
        <p:txBody>
          <a:bodyPr>
            <a:spAutoFit/>
          </a:bodyPr>
          <a:lstStyle/>
          <a:p>
            <a:pPr>
              <a:spcBef>
                <a:spcPct val="50000"/>
              </a:spcBef>
            </a:pPr>
            <a:r>
              <a:rPr lang="es-MX" sz="2400" b="1">
                <a:solidFill>
                  <a:srgbClr val="FF0066"/>
                </a:solidFill>
              </a:rPr>
              <a:t>CATEGORÍAS</a:t>
            </a:r>
            <a:endParaRPr lang="es-ES" sz="2400" b="1">
              <a:solidFill>
                <a:srgbClr val="FF0066"/>
              </a:solidFill>
            </a:endParaRPr>
          </a:p>
        </p:txBody>
      </p:sp>
      <p:sp>
        <p:nvSpPr>
          <p:cNvPr id="18439" name="Text Box 7">
            <a:hlinkClick r:id="rId3" action="ppaction://hlinksldjump"/>
          </p:cNvPr>
          <p:cNvSpPr txBox="1">
            <a:spLocks noChangeArrowheads="1"/>
          </p:cNvSpPr>
          <p:nvPr/>
        </p:nvSpPr>
        <p:spPr bwMode="auto">
          <a:xfrm>
            <a:off x="0" y="2133600"/>
            <a:ext cx="2124075"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ISOENZIMA CYP</a:t>
            </a:r>
            <a:endParaRPr lang="es-ES" b="1">
              <a:solidFill>
                <a:srgbClr val="FF0066"/>
              </a:solidFill>
            </a:endParaRPr>
          </a:p>
        </p:txBody>
      </p:sp>
      <p:sp>
        <p:nvSpPr>
          <p:cNvPr id="18440" name="Rectangle 8"/>
          <p:cNvSpPr>
            <a:spLocks noChangeArrowheads="1"/>
          </p:cNvSpPr>
          <p:nvPr/>
        </p:nvSpPr>
        <p:spPr bwMode="auto">
          <a:xfrm>
            <a:off x="317500" y="2463800"/>
            <a:ext cx="184150" cy="366713"/>
          </a:xfrm>
          <a:prstGeom prst="rect">
            <a:avLst/>
          </a:prstGeom>
          <a:noFill/>
          <a:ln w="9525">
            <a:noFill/>
            <a:miter lim="800000"/>
            <a:headEnd/>
            <a:tailEnd/>
          </a:ln>
        </p:spPr>
        <p:txBody>
          <a:bodyPr wrap="none">
            <a:spAutoFit/>
          </a:bodyPr>
          <a:lstStyle/>
          <a:p>
            <a:pPr>
              <a:spcBef>
                <a:spcPct val="50000"/>
              </a:spcBef>
            </a:pPr>
            <a:endParaRPr lang="es-MX"/>
          </a:p>
        </p:txBody>
      </p:sp>
      <p:sp>
        <p:nvSpPr>
          <p:cNvPr id="18441" name="Text Box 9">
            <a:hlinkClick r:id="rId4" action="ppaction://hlinksldjump"/>
          </p:cNvPr>
          <p:cNvSpPr txBox="1">
            <a:spLocks noChangeArrowheads="1"/>
          </p:cNvSpPr>
          <p:nvPr/>
        </p:nvSpPr>
        <p:spPr bwMode="auto">
          <a:xfrm>
            <a:off x="0" y="2565400"/>
            <a:ext cx="2051050" cy="366713"/>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a:t>
            </a:r>
            <a:endParaRPr lang="es-ES" b="1">
              <a:solidFill>
                <a:srgbClr val="FF0066"/>
              </a:solidFill>
            </a:endParaRPr>
          </a:p>
        </p:txBody>
      </p:sp>
      <p:sp>
        <p:nvSpPr>
          <p:cNvPr id="18442" name="Text Box 10">
            <a:hlinkClick r:id="rId5" action="ppaction://hlinksldjump"/>
          </p:cNvPr>
          <p:cNvSpPr txBox="1">
            <a:spLocks noChangeArrowheads="1"/>
          </p:cNvSpPr>
          <p:nvPr/>
        </p:nvSpPr>
        <p:spPr bwMode="auto">
          <a:xfrm>
            <a:off x="0" y="3062288"/>
            <a:ext cx="2124075"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INDUCTORES</a:t>
            </a:r>
            <a:endParaRPr lang="es-ES" b="1">
              <a:solidFill>
                <a:srgbClr val="FF0066"/>
              </a:solidFill>
            </a:endParaRPr>
          </a:p>
        </p:txBody>
      </p:sp>
      <p:sp>
        <p:nvSpPr>
          <p:cNvPr id="18443" name="Text Box 11">
            <a:hlinkClick r:id="rId6" action="ppaction://hlinksldjump"/>
          </p:cNvPr>
          <p:cNvSpPr txBox="1">
            <a:spLocks noChangeArrowheads="1"/>
          </p:cNvSpPr>
          <p:nvPr/>
        </p:nvSpPr>
        <p:spPr bwMode="auto">
          <a:xfrm>
            <a:off x="0" y="3494088"/>
            <a:ext cx="2195513" cy="366712"/>
          </a:xfrm>
          <a:prstGeom prst="rect">
            <a:avLst/>
          </a:prstGeom>
          <a:noFill/>
          <a:ln w="9525">
            <a:noFill/>
            <a:miter lim="800000"/>
            <a:headEnd/>
            <a:tailEnd/>
          </a:ln>
        </p:spPr>
        <p:txBody>
          <a:bodyPr>
            <a:spAutoFit/>
          </a:bodyPr>
          <a:lstStyle/>
          <a:p>
            <a:pPr>
              <a:spcBef>
                <a:spcPct val="50000"/>
              </a:spcBef>
            </a:pPr>
            <a:r>
              <a:rPr lang="es-MX" b="1">
                <a:solidFill>
                  <a:srgbClr val="FF0066"/>
                </a:solidFill>
              </a:rPr>
              <a:t>INHIBIDORES</a:t>
            </a:r>
            <a:endParaRPr lang="es-ES" b="1">
              <a:solidFill>
                <a:srgbClr val="FF0066"/>
              </a:solidFill>
            </a:endParaRPr>
          </a:p>
        </p:txBody>
      </p:sp>
      <p:pic>
        <p:nvPicPr>
          <p:cNvPr id="18444" name="Picture 12" descr="apple_chrome_logo2">
            <a:hlinkClick r:id="rId7" action="ppaction://hlinksldjump"/>
          </p:cNvPr>
          <p:cNvPicPr>
            <a:picLocks noChangeAspect="1" noChangeArrowheads="1"/>
          </p:cNvPicPr>
          <p:nvPr/>
        </p:nvPicPr>
        <p:blipFill>
          <a:blip r:embed="rId8" cstate="print"/>
          <a:srcRect/>
          <a:stretch>
            <a:fillRect/>
          </a:stretch>
        </p:blipFill>
        <p:spPr bwMode="auto">
          <a:xfrm>
            <a:off x="779463" y="495300"/>
            <a:ext cx="636587" cy="773113"/>
          </a:xfrm>
          <a:prstGeom prst="rect">
            <a:avLst/>
          </a:prstGeom>
          <a:noFill/>
          <a:ln w="9525">
            <a:noFill/>
            <a:miter lim="800000"/>
            <a:headEnd/>
            <a:tailEnd/>
          </a:ln>
        </p:spPr>
      </p:pic>
      <p:sp>
        <p:nvSpPr>
          <p:cNvPr id="18445" name="Text Box 13"/>
          <p:cNvSpPr txBox="1">
            <a:spLocks noChangeArrowheads="1"/>
          </p:cNvSpPr>
          <p:nvPr/>
        </p:nvSpPr>
        <p:spPr bwMode="auto">
          <a:xfrm>
            <a:off x="2555875" y="1412875"/>
            <a:ext cx="6588125" cy="4108450"/>
          </a:xfrm>
          <a:prstGeom prst="rect">
            <a:avLst/>
          </a:prstGeom>
          <a:noFill/>
          <a:ln w="9525">
            <a:noFill/>
            <a:miter lim="800000"/>
            <a:headEnd/>
            <a:tailEnd/>
          </a:ln>
        </p:spPr>
        <p:txBody>
          <a:bodyPr>
            <a:spAutoFit/>
          </a:bodyPr>
          <a:lstStyle/>
          <a:p>
            <a:pPr algn="just"/>
            <a:r>
              <a:rPr lang="es-ES" sz="1400">
                <a:solidFill>
                  <a:schemeClr val="bg1"/>
                </a:solidFill>
              </a:rPr>
              <a:t>El citocromo P450 2A6 (CYP2A6 abreviado) es un miembro del sistema del citocromo P450 de función de oxidasa mixta, que interviene en el metabolismo de xenobióticos en el cuerpo. CYP2A6 es la principal enzima responsable de la oxidación de la nicotina y la cotinina. También participa en el metabolismo de los productos farmacéuticos, varios cancerígenos, y una serie de alcaloides del tipo cumarina. El CYP2A6 es la única enzima en el cuerpo humano que  de forma apreciable cataliza la 7-hidroxilación de la cumarina, de manera que la formación del producto de esta reacción, de 7 hidroxicumarina, es utilizado como una sonda para la actividad de CYP2A6. El gen CYP2A6 es parte de un gran grupo de genes del citocromo P450 de la CYP2A, CYP2B y subfamilias CYP2F en el cromosoma 19q. El gen se hace referencia anteriormente como CYP2A3, sin embargo, se ha cambiado el nombre CYP2A6.</a:t>
            </a:r>
          </a:p>
          <a:p>
            <a:r>
              <a:rPr lang="es-ES"/>
              <a:t/>
            </a:r>
            <a:br>
              <a:rPr lang="es-ES"/>
            </a:br>
            <a:r>
              <a:rPr lang="es-ES">
                <a:solidFill>
                  <a:schemeClr val="bg1"/>
                </a:solidFill>
              </a:rPr>
              <a:t/>
            </a:r>
            <a:br>
              <a:rPr lang="es-ES">
                <a:solidFill>
                  <a:schemeClr val="bg1"/>
                </a:solidFill>
              </a:rPr>
            </a:br>
            <a:r>
              <a:rPr lang="es-ES" sz="1600">
                <a:solidFill>
                  <a:schemeClr val="bg1"/>
                </a:solidFill>
              </a:rPr>
              <a:t> </a:t>
            </a:r>
            <a:br>
              <a:rPr lang="es-ES" sz="1600">
                <a:solidFill>
                  <a:schemeClr val="bg1"/>
                </a:solidFill>
              </a:rPr>
            </a:br>
            <a:endParaRPr lang="es-ES" sz="1600">
              <a:solidFill>
                <a:schemeClr val="bg1"/>
              </a:solidFill>
            </a:endParaRPr>
          </a:p>
        </p:txBody>
      </p:sp>
      <p:pic>
        <p:nvPicPr>
          <p:cNvPr id="18446" name="Picture 14"/>
          <p:cNvPicPr>
            <a:picLocks noChangeAspect="1" noChangeArrowheads="1"/>
          </p:cNvPicPr>
          <p:nvPr/>
        </p:nvPicPr>
        <p:blipFill>
          <a:blip r:embed="rId9" cstate="print"/>
          <a:srcRect/>
          <a:stretch>
            <a:fillRect/>
          </a:stretch>
        </p:blipFill>
        <p:spPr bwMode="auto">
          <a:xfrm>
            <a:off x="6096000" y="4824413"/>
            <a:ext cx="3048000" cy="1628775"/>
          </a:xfrm>
          <a:prstGeom prst="rect">
            <a:avLst/>
          </a:prstGeom>
          <a:noFill/>
          <a:ln w="9525">
            <a:noFill/>
            <a:miter lim="800000"/>
            <a:headEnd/>
            <a:tailEnd/>
          </a:ln>
        </p:spPr>
      </p:pic>
      <p:sp>
        <p:nvSpPr>
          <p:cNvPr id="18447" name="Text Box 15">
            <a:hlinkClick r:id="rId10" action="ppaction://hlinksldjump"/>
          </p:cNvPr>
          <p:cNvSpPr txBox="1">
            <a:spLocks noChangeArrowheads="1"/>
          </p:cNvSpPr>
          <p:nvPr/>
        </p:nvSpPr>
        <p:spPr bwMode="auto">
          <a:xfrm>
            <a:off x="6300788" y="5040313"/>
            <a:ext cx="2305050" cy="915987"/>
          </a:xfrm>
          <a:prstGeom prst="rect">
            <a:avLst/>
          </a:prstGeom>
          <a:noFill/>
          <a:ln w="9525">
            <a:noFill/>
            <a:miter lim="800000"/>
            <a:headEnd/>
            <a:tailEnd/>
          </a:ln>
        </p:spPr>
        <p:txBody>
          <a:bodyPr>
            <a:spAutoFit/>
          </a:bodyPr>
          <a:lstStyle/>
          <a:p>
            <a:pPr>
              <a:spcBef>
                <a:spcPct val="50000"/>
              </a:spcBef>
            </a:pPr>
            <a:r>
              <a:rPr lang="es-MX" b="1">
                <a:solidFill>
                  <a:srgbClr val="FF0066"/>
                </a:solidFill>
              </a:rPr>
              <a:t>SUSTRATOS, INHIBIDORES E INDUCTORES</a:t>
            </a:r>
            <a:endParaRPr lang="es-ES" b="1">
              <a:solidFill>
                <a:srgbClr val="FF0066"/>
              </a:solidFill>
            </a:endParaRPr>
          </a:p>
        </p:txBody>
      </p:sp>
      <p:sp>
        <p:nvSpPr>
          <p:cNvPr id="18448" name="AutoShape 16" descr="File:CYP2D6 structure.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MX"/>
          </a:p>
        </p:txBody>
      </p:sp>
      <p:pic>
        <p:nvPicPr>
          <p:cNvPr id="18449" name="Picture 20" descr="File:Protein CYP2A6 PDB 1z10.png"/>
          <p:cNvPicPr>
            <a:picLocks noChangeAspect="1" noChangeArrowheads="1"/>
          </p:cNvPicPr>
          <p:nvPr/>
        </p:nvPicPr>
        <p:blipFill>
          <a:blip r:embed="rId11" cstate="print"/>
          <a:srcRect/>
          <a:stretch>
            <a:fillRect/>
          </a:stretch>
        </p:blipFill>
        <p:spPr bwMode="auto">
          <a:xfrm>
            <a:off x="2411413" y="4294188"/>
            <a:ext cx="2665412"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757</TotalTime>
  <Words>1077</Words>
  <Application>Microsoft Office PowerPoint</Application>
  <PresentationFormat>Presentación en pantalla (4:3)</PresentationFormat>
  <Paragraphs>801</Paragraphs>
  <Slides>60</Slides>
  <Notes>0</Notes>
  <HiddenSlides>0</HiddenSlides>
  <MMClips>0</MMClips>
  <ScaleCrop>false</ScaleCrop>
  <HeadingPairs>
    <vt:vector size="4" baseType="variant">
      <vt:variant>
        <vt:lpstr>Tema</vt:lpstr>
      </vt:variant>
      <vt:variant>
        <vt:i4>1</vt:i4>
      </vt:variant>
      <vt:variant>
        <vt:lpstr>Títulos de diapositiva</vt:lpstr>
      </vt:variant>
      <vt:variant>
        <vt:i4>60</vt:i4>
      </vt:variant>
    </vt:vector>
  </HeadingPairs>
  <TitlesOfParts>
    <vt:vector size="61" baseType="lpstr">
      <vt:lpstr>Brío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ACETOMINOFEN</vt:lpstr>
      <vt:lpstr>INDINAVIR</vt:lpstr>
      <vt:lpstr>AMINOPIRINA</vt:lpstr>
      <vt:lpstr>ANTIPIRINA</vt:lpstr>
      <vt:lpstr>CAFEINA</vt:lpstr>
      <vt:lpstr>FENACETINA</vt:lpstr>
      <vt:lpstr>TEOFILINA</vt:lpstr>
      <vt:lpstr>TRIMETADONA</vt:lpstr>
      <vt:lpstr>WARFARINA</vt:lpstr>
      <vt:lpstr>CITALOPRAMINA</vt:lpstr>
      <vt:lpstr>FLUOXETINE</vt:lpstr>
      <vt:lpstr>IMIPRAMINE</vt:lpstr>
      <vt:lpstr>PROPRANOLOL</vt:lpstr>
      <vt:lpstr>TAMOXIFEN</vt:lpstr>
      <vt:lpstr>TRIFLUPERIDOL</vt:lpstr>
      <vt:lpstr>BENZFETAMINA</vt:lpstr>
      <vt:lpstr>CARBAMAZEPINA</vt:lpstr>
      <vt:lpstr>CELECOXIB</vt:lpstr>
      <vt:lpstr>DELAVERDINA</vt:lpstr>
      <vt:lpstr>DAPSONE</vt:lpstr>
      <vt:lpstr>DIAZEPAM</vt:lpstr>
      <vt:lpstr>ETINILESTRADIOL</vt:lpstr>
      <vt:lpstr>NELFINAVIR</vt:lpstr>
      <vt:lpstr>OMEPRAZOL</vt:lpstr>
      <vt:lpstr>SAQUINAVIR</vt:lpstr>
      <vt:lpstr>TAXOL</vt:lpstr>
      <vt:lpstr>VERAPAMIL</vt:lpstr>
      <vt:lpstr>TROLEANDOMICINA</vt:lpstr>
      <vt:lpstr>CICLOFOSFAMIDA</vt:lpstr>
      <vt:lpstr>IFOSFAMIDA</vt:lpstr>
      <vt:lpstr>PENTOBARBITAL</vt:lpstr>
      <vt:lpstr>LANSOPRAZOL</vt:lpstr>
      <vt:lpstr>FENITOÍNA</vt:lpstr>
      <vt:lpstr>RIFAMPINA</vt:lpstr>
      <vt:lpstr>CUMARINA</vt:lpstr>
      <vt:lpstr>HALOPERIDOL (REDUCIDO)</vt:lpstr>
    </vt:vector>
  </TitlesOfParts>
  <Company>ana maria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ana maria villavicencio cama</dc:creator>
  <cp:lastModifiedBy> </cp:lastModifiedBy>
  <cp:revision>45</cp:revision>
  <dcterms:created xsi:type="dcterms:W3CDTF">2011-05-03T20:54:59Z</dcterms:created>
  <dcterms:modified xsi:type="dcterms:W3CDTF">2011-05-09T04:35:33Z</dcterms:modified>
</cp:coreProperties>
</file>